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7" r:id="rId2"/>
    <p:sldId id="304" r:id="rId3"/>
    <p:sldId id="303" r:id="rId4"/>
    <p:sldId id="332" r:id="rId5"/>
    <p:sldId id="331" r:id="rId6"/>
    <p:sldId id="344" r:id="rId7"/>
    <p:sldId id="259" r:id="rId8"/>
    <p:sldId id="260" r:id="rId9"/>
    <p:sldId id="346" r:id="rId10"/>
    <p:sldId id="272" r:id="rId11"/>
    <p:sldId id="347" r:id="rId12"/>
    <p:sldId id="372" r:id="rId13"/>
    <p:sldId id="306" r:id="rId14"/>
    <p:sldId id="261" r:id="rId15"/>
    <p:sldId id="350" r:id="rId16"/>
    <p:sldId id="276" r:id="rId17"/>
    <p:sldId id="277" r:id="rId18"/>
    <p:sldId id="352" r:id="rId19"/>
    <p:sldId id="307" r:id="rId20"/>
    <p:sldId id="311" r:id="rId21"/>
    <p:sldId id="309" r:id="rId22"/>
    <p:sldId id="282" r:id="rId23"/>
    <p:sldId id="369" r:id="rId24"/>
    <p:sldId id="370" r:id="rId25"/>
    <p:sldId id="313" r:id="rId26"/>
    <p:sldId id="271" r:id="rId27"/>
    <p:sldId id="337" r:id="rId28"/>
    <p:sldId id="314" r:id="rId29"/>
    <p:sldId id="336" r:id="rId30"/>
    <p:sldId id="360" r:id="rId31"/>
    <p:sldId id="353" r:id="rId32"/>
    <p:sldId id="358" r:id="rId33"/>
    <p:sldId id="357" r:id="rId34"/>
    <p:sldId id="305" r:id="rId35"/>
    <p:sldId id="329" r:id="rId36"/>
    <p:sldId id="330" r:id="rId37"/>
    <p:sldId id="361" r:id="rId38"/>
    <p:sldId id="362" r:id="rId39"/>
    <p:sldId id="363" r:id="rId40"/>
    <p:sldId id="364" r:id="rId41"/>
    <p:sldId id="365" r:id="rId42"/>
    <p:sldId id="366" r:id="rId43"/>
    <p:sldId id="371" r:id="rId44"/>
    <p:sldId id="373" r:id="rId45"/>
    <p:sldId id="374" r:id="rId46"/>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E18F3F0E-B428-44C2-9E1B-3B1F316AA55D}" type="datetimeFigureOut">
              <a:rPr lang="en-US" smtClean="0"/>
              <a:t>2/10/2020</a:t>
            </a:fld>
            <a:endParaRPr lang="en-US"/>
          </a:p>
        </p:txBody>
      </p:sp>
      <p:sp>
        <p:nvSpPr>
          <p:cNvPr id="4" name="Footer Placeholder 3"/>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17A0752F-8BE0-4730-B46B-F93587E15031}" type="slidenum">
              <a:rPr lang="en-US" smtClean="0"/>
              <a:t>‹#›</a:t>
            </a:fld>
            <a:endParaRPr lang="en-US"/>
          </a:p>
        </p:txBody>
      </p:sp>
    </p:spTree>
    <p:extLst>
      <p:ext uri="{BB962C8B-B14F-4D97-AF65-F5344CB8AC3E}">
        <p14:creationId xmlns:p14="http://schemas.microsoft.com/office/powerpoint/2010/main" val="1423643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30118572-DE2F-4CA9-8912-BCC2F080034E}" type="datetimeFigureOut">
              <a:rPr lang="en-US" smtClean="0"/>
              <a:t>2/10/2020</a:t>
            </a:fld>
            <a:endParaRPr lang="en-US"/>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9D65E8CE-60FA-4DD5-94A3-151E0457850C}" type="slidenum">
              <a:rPr lang="en-US" smtClean="0"/>
              <a:t>‹#›</a:t>
            </a:fld>
            <a:endParaRPr lang="en-US"/>
          </a:p>
        </p:txBody>
      </p:sp>
    </p:spTree>
    <p:extLst>
      <p:ext uri="{BB962C8B-B14F-4D97-AF65-F5344CB8AC3E}">
        <p14:creationId xmlns:p14="http://schemas.microsoft.com/office/powerpoint/2010/main" val="424524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09650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ＭＳ Ｐゴシック" panose="020B0600070205080204" pitchFamily="34" charset="-128"/>
            </a:endParaRPr>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5B5C932-6720-491D-B3F7-AFE92626EA6C}" type="slidenum">
              <a:rPr lang="en-US" altLang="en-US" smtClean="0"/>
              <a:pPr>
                <a:spcBef>
                  <a:spcPct val="0"/>
                </a:spcBef>
              </a:pPr>
              <a:t>6</a:t>
            </a:fld>
            <a:endParaRPr lang="en-US" altLang="en-US" smtClean="0"/>
          </a:p>
        </p:txBody>
      </p:sp>
    </p:spTree>
    <p:extLst>
      <p:ext uri="{BB962C8B-B14F-4D97-AF65-F5344CB8AC3E}">
        <p14:creationId xmlns:p14="http://schemas.microsoft.com/office/powerpoint/2010/main" val="1773590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ＭＳ Ｐゴシック" panose="020B0600070205080204" pitchFamily="34" charset="-128"/>
            </a:endParaRP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1127C14-343A-4117-86F6-83BF52954076}" type="slidenum">
              <a:rPr lang="en-US" altLang="en-US" smtClean="0">
                <a:latin typeface="Calibri" panose="020F0502020204030204" pitchFamily="34" charset="0"/>
              </a:rPr>
              <a:pPr/>
              <a:t>9</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2504149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ＭＳ Ｐゴシック" panose="020B0600070205080204" pitchFamily="34" charset="-128"/>
            </a:endParaRP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9E10600-AE04-4668-9DCC-DA2D75D68338}" type="slidenum">
              <a:rPr lang="en-US" altLang="en-US" smtClean="0">
                <a:latin typeface="Calibri" panose="020F0502020204030204" pitchFamily="34" charset="0"/>
              </a:rPr>
              <a:pPr/>
              <a:t>13</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242766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ＭＳ Ｐゴシック" panose="020B0600070205080204" pitchFamily="34" charset="-128"/>
            </a:endParaRP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5ADCCA0-8A01-4C64-ADB5-BDF2F625A702}" type="slidenum">
              <a:rPr lang="en-US" altLang="en-US" smtClean="0">
                <a:latin typeface="Calibri" panose="020F0502020204030204" pitchFamily="34" charset="0"/>
              </a:rPr>
              <a:pPr/>
              <a:t>19</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3304865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F6801F2D-2904-4B2E-A8A7-11A2ACF62E70}" type="slidenum">
              <a:rPr lang="en-US" altLang="en-US" smtClean="0"/>
              <a:pPr/>
              <a:t>23</a:t>
            </a:fld>
            <a:endParaRPr lang="en-US" altLang="en-US" smtClean="0"/>
          </a:p>
        </p:txBody>
      </p:sp>
    </p:spTree>
    <p:extLst>
      <p:ext uri="{BB962C8B-B14F-4D97-AF65-F5344CB8AC3E}">
        <p14:creationId xmlns:p14="http://schemas.microsoft.com/office/powerpoint/2010/main" val="356973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A0B144-8F0F-42D5-B4FC-C9FF98B829A7}"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341734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A0B144-8F0F-42D5-B4FC-C9FF98B829A7}"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100154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A0B144-8F0F-42D5-B4FC-C9FF98B829A7}"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1771345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00 - iDiv Titel mit Logos">
    <p:spTree>
      <p:nvGrpSpPr>
        <p:cNvPr id="1" name=""/>
        <p:cNvGrpSpPr/>
        <p:nvPr/>
      </p:nvGrpSpPr>
      <p:grpSpPr>
        <a:xfrm>
          <a:off x="0" y="0"/>
          <a:ext cx="0" cy="0"/>
          <a:chOff x="0" y="0"/>
          <a:chExt cx="0" cy="0"/>
        </a:xfrm>
      </p:grpSpPr>
      <p:pic>
        <p:nvPicPr>
          <p:cNvPr id="5" name="Bild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95" y="228695"/>
            <a:ext cx="2636932" cy="68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8669" y="6509240"/>
            <a:ext cx="2774113" cy="12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Bild 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125251" y="6399180"/>
            <a:ext cx="2636932" cy="25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Bild 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631280" y="6474935"/>
            <a:ext cx="1737631" cy="16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1295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A0B144-8F0F-42D5-B4FC-C9FF98B829A7}"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8722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A0B144-8F0F-42D5-B4FC-C9FF98B829A7}"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40227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A0B144-8F0F-42D5-B4FC-C9FF98B829A7}"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7691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A0B144-8F0F-42D5-B4FC-C9FF98B829A7}" type="datetimeFigureOut">
              <a:rPr lang="en-US" smtClean="0"/>
              <a:t>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144393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A0B144-8F0F-42D5-B4FC-C9FF98B829A7}" type="datetimeFigureOut">
              <a:rPr lang="en-US" smtClean="0"/>
              <a:t>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756481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0B144-8F0F-42D5-B4FC-C9FF98B829A7}" type="datetimeFigureOut">
              <a:rPr lang="en-US" smtClean="0"/>
              <a:t>2/10/2020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070654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A0B144-8F0F-42D5-B4FC-C9FF98B829A7}"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4114525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A0B144-8F0F-42D5-B4FC-C9FF98B829A7}"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006355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0B144-8F0F-42D5-B4FC-C9FF98B829A7}" type="datetimeFigureOut">
              <a:rPr lang="en-US" smtClean="0"/>
              <a:t>2/10/2020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32C26-BA3E-42D0-B52D-AE8EA0D86BE9}" type="slidenum">
              <a:rPr lang="en-US" smtClean="0"/>
              <a:t>‹#›</a:t>
            </a:fld>
            <a:endParaRPr lang="en-US"/>
          </a:p>
        </p:txBody>
      </p:sp>
    </p:spTree>
    <p:extLst>
      <p:ext uri="{BB962C8B-B14F-4D97-AF65-F5344CB8AC3E}">
        <p14:creationId xmlns:p14="http://schemas.microsoft.com/office/powerpoint/2010/main" val="153792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png"/><Relationship Id="rId7" Type="http://schemas.openxmlformats.org/officeDocument/2006/relationships/image" Target="../media/image77.emf"/><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emf"/></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emf"/><Relationship Id="rId7" Type="http://schemas.openxmlformats.org/officeDocument/2006/relationships/image" Target="../media/image84.png"/><Relationship Id="rId2" Type="http://schemas.openxmlformats.org/officeDocument/2006/relationships/image" Target="../media/image79.emf"/><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emf"/><Relationship Id="rId9" Type="http://schemas.openxmlformats.org/officeDocument/2006/relationships/image" Target="../media/image86.png"/></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http://www.google.com/url?sa=i&amp;rct=j&amp;q=&amp;esrc=s&amp;frm=1&amp;source=images&amp;cd=&amp;cad=rja&amp;docid=X_LW1NZlb2kxKM&amp;tbnid=3vNWQHG2r2pXbM:&amp;ved=0CAUQjRw&amp;url=http://thegreenists.com/its-complicated/first-kudzu-then-the-kudzu-bug-now-what/9270&amp;ei=wA4xUcaXGKLm2AXt8oEw&amp;bvm=bv.43148975,d.b2I&amp;psig=AFQjCNHHasKa98WQbsQ09laWJwuQ5_MA5A&amp;ust=1362255923254026" TargetMode="External"/><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jpeg"/><Relationship Id="rId10" Type="http://schemas.openxmlformats.org/officeDocument/2006/relationships/image" Target="../media/image93.png"/><Relationship Id="rId4" Type="http://schemas.openxmlformats.org/officeDocument/2006/relationships/image" Target="../media/image87.jpeg"/><Relationship Id="rId9" Type="http://schemas.openxmlformats.org/officeDocument/2006/relationships/image" Target="../media/image92.png"/></Relationships>
</file>

<file path=ppt/slides/_rels/slide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emf"/></Relationships>
</file>

<file path=ppt/slides/_rels/slide1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slides/_rels/slide1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jpeg"/></Relationships>
</file>

<file path=ppt/slides/_rels/slide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jpe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jpeg"/><Relationship Id="rId7" Type="http://schemas.openxmlformats.org/officeDocument/2006/relationships/image" Target="../media/image121.jpeg"/><Relationship Id="rId2" Type="http://schemas.openxmlformats.org/officeDocument/2006/relationships/image" Target="../media/image116.jpeg"/><Relationship Id="rId1" Type="http://schemas.openxmlformats.org/officeDocument/2006/relationships/slideLayout" Target="../slideLayouts/slideLayout7.xml"/><Relationship Id="rId6" Type="http://schemas.openxmlformats.org/officeDocument/2006/relationships/image" Target="../media/image120.jpeg"/><Relationship Id="rId5" Type="http://schemas.openxmlformats.org/officeDocument/2006/relationships/image" Target="../media/image119.jpeg"/><Relationship Id="rId10" Type="http://schemas.openxmlformats.org/officeDocument/2006/relationships/image" Target="../media/image124.png"/><Relationship Id="rId4" Type="http://schemas.openxmlformats.org/officeDocument/2006/relationships/image" Target="../media/image118.jpeg"/><Relationship Id="rId9" Type="http://schemas.openxmlformats.org/officeDocument/2006/relationships/image" Target="../media/image12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23.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2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jpe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2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2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3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5" Type="http://schemas.openxmlformats.org/officeDocument/2006/relationships/image" Target="../media/image161.emf"/><Relationship Id="rId4" Type="http://schemas.openxmlformats.org/officeDocument/2006/relationships/image" Target="../media/image160.emf"/></Relationships>
</file>

<file path=ppt/slides/_rels/slide31.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32.xml.rels><?xml version="1.0" encoding="UTF-8" standalone="yes"?>
<Relationships xmlns="http://schemas.openxmlformats.org/package/2006/relationships"><Relationship Id="rId8" Type="http://schemas.openxmlformats.org/officeDocument/2006/relationships/image" Target="../media/image171.emf"/><Relationship Id="rId3" Type="http://schemas.openxmlformats.org/officeDocument/2006/relationships/image" Target="../media/image166.emf"/><Relationship Id="rId7" Type="http://schemas.openxmlformats.org/officeDocument/2006/relationships/image" Target="../media/image170.emf"/><Relationship Id="rId2" Type="http://schemas.openxmlformats.org/officeDocument/2006/relationships/image" Target="../media/image165.png"/><Relationship Id="rId1" Type="http://schemas.openxmlformats.org/officeDocument/2006/relationships/slideLayout" Target="../slideLayouts/slideLayout7.xml"/><Relationship Id="rId6" Type="http://schemas.openxmlformats.org/officeDocument/2006/relationships/image" Target="../media/image169.emf"/><Relationship Id="rId5" Type="http://schemas.openxmlformats.org/officeDocument/2006/relationships/image" Target="../media/image168.emf"/><Relationship Id="rId4" Type="http://schemas.openxmlformats.org/officeDocument/2006/relationships/image" Target="../media/image167.emf"/></Relationships>
</file>

<file path=ppt/slides/_rels/slide3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5" Type="http://schemas.openxmlformats.org/officeDocument/2006/relationships/image" Target="../media/image175.jpeg"/><Relationship Id="rId4" Type="http://schemas.openxmlformats.org/officeDocument/2006/relationships/image" Target="../media/image174.png"/></Relationships>
</file>

<file path=ppt/slides/_rels/slide34.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jpe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png"/></Relationships>
</file>

<file path=ppt/slides/_rels/slide39.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png"/><Relationship Id="rId1" Type="http://schemas.openxmlformats.org/officeDocument/2006/relationships/slideLayout" Target="../slideLayouts/slideLayout7.xml"/><Relationship Id="rId4" Type="http://schemas.openxmlformats.org/officeDocument/2006/relationships/image" Target="../media/image194.emf"/></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5" Type="http://schemas.openxmlformats.org/officeDocument/2006/relationships/image" Target="../media/image194.emf"/><Relationship Id="rId4" Type="http://schemas.openxmlformats.org/officeDocument/2006/relationships/image" Target="../media/image197.png"/></Relationships>
</file>

<file path=ppt/slides/_rels/slide41.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image" Target="../media/image193.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4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png"/><Relationship Id="rId7" Type="http://schemas.openxmlformats.org/officeDocument/2006/relationships/image" Target="../media/image63.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833073" y="-735013"/>
            <a:ext cx="8305800" cy="1470025"/>
          </a:xfrm>
        </p:spPr>
        <p:txBody>
          <a:bodyPr>
            <a:normAutofit/>
          </a:bodyPr>
          <a:lstStyle/>
          <a:p>
            <a:pPr eaLnBrk="1" hangingPunct="1"/>
            <a:r>
              <a:rPr lang="en-US" altLang="en-US" sz="3200" b="1" dirty="0">
                <a:latin typeface="+mn-lt"/>
                <a:ea typeface="ＭＳ Ｐゴシック" panose="020B0600070205080204" pitchFamily="34" charset="-128"/>
              </a:rPr>
              <a:t>Quantifying </a:t>
            </a:r>
            <a:r>
              <a:rPr lang="en-US" altLang="en-US" sz="3200" b="1" dirty="0" smtClean="0">
                <a:latin typeface="+mn-lt"/>
                <a:ea typeface="ＭＳ Ｐゴシック" panose="020B0600070205080204" pitchFamily="34" charset="-128"/>
              </a:rPr>
              <a:t>Biodiversity</a:t>
            </a:r>
            <a:endParaRPr lang="en-US" altLang="en-US" sz="3200" b="1" i="1" dirty="0">
              <a:solidFill>
                <a:srgbClr val="FF0000"/>
              </a:solidFill>
              <a:latin typeface="+mn-lt"/>
              <a:ea typeface="ＭＳ Ｐゴシック" panose="020B0600070205080204" pitchFamily="34" charset="-128"/>
            </a:endParaRPr>
          </a:p>
        </p:txBody>
      </p:sp>
      <p:pic>
        <p:nvPicPr>
          <p:cNvPr id="3075"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009777" y="986253"/>
            <a:ext cx="5952392" cy="505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97461" y="5879862"/>
            <a:ext cx="5013434" cy="751009"/>
          </a:xfrm>
          <a:prstGeom prst="rect">
            <a:avLst/>
          </a:prstGeom>
        </p:spPr>
      </p:pic>
      <p:pic>
        <p:nvPicPr>
          <p:cNvPr id="4" name="Picture 3"/>
          <p:cNvPicPr>
            <a:picLocks noChangeAspect="1"/>
          </p:cNvPicPr>
          <p:nvPr/>
        </p:nvPicPr>
        <p:blipFill>
          <a:blip r:embed="rId5"/>
          <a:stretch>
            <a:fillRect/>
          </a:stretch>
        </p:blipFill>
        <p:spPr>
          <a:xfrm>
            <a:off x="8789546" y="5746874"/>
            <a:ext cx="3200677" cy="883997"/>
          </a:xfrm>
          <a:prstGeom prst="rect">
            <a:avLst/>
          </a:prstGeom>
        </p:spPr>
      </p:pic>
    </p:spTree>
    <p:extLst>
      <p:ext uri="{BB962C8B-B14F-4D97-AF65-F5344CB8AC3E}">
        <p14:creationId xmlns:p14="http://schemas.microsoft.com/office/powerpoint/2010/main" val="18294152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5930" y="2280781"/>
            <a:ext cx="4956178" cy="1203026"/>
          </a:xfrm>
          <a:prstGeom prst="rect">
            <a:avLst/>
          </a:prstGeom>
        </p:spPr>
      </p:pic>
      <p:pic>
        <p:nvPicPr>
          <p:cNvPr id="4" name="Picture 3"/>
          <p:cNvPicPr>
            <a:picLocks noChangeAspect="1"/>
          </p:cNvPicPr>
          <p:nvPr/>
        </p:nvPicPr>
        <p:blipFill>
          <a:blip r:embed="rId3"/>
          <a:stretch>
            <a:fillRect/>
          </a:stretch>
        </p:blipFill>
        <p:spPr>
          <a:xfrm>
            <a:off x="6570595" y="342559"/>
            <a:ext cx="4373913" cy="1595887"/>
          </a:xfrm>
          <a:prstGeom prst="rect">
            <a:avLst/>
          </a:prstGeom>
        </p:spPr>
      </p:pic>
      <p:pic>
        <p:nvPicPr>
          <p:cNvPr id="5" name="Picture 4"/>
          <p:cNvPicPr>
            <a:picLocks noChangeAspect="1"/>
          </p:cNvPicPr>
          <p:nvPr/>
        </p:nvPicPr>
        <p:blipFill>
          <a:blip r:embed="rId4"/>
          <a:stretch>
            <a:fillRect/>
          </a:stretch>
        </p:blipFill>
        <p:spPr>
          <a:xfrm>
            <a:off x="6696196" y="4114174"/>
            <a:ext cx="4057650" cy="1133475"/>
          </a:xfrm>
          <a:prstGeom prst="rect">
            <a:avLst/>
          </a:prstGeom>
        </p:spPr>
      </p:pic>
      <p:pic>
        <p:nvPicPr>
          <p:cNvPr id="6" name="Picture 5"/>
          <p:cNvPicPr>
            <a:picLocks noChangeAspect="1"/>
          </p:cNvPicPr>
          <p:nvPr/>
        </p:nvPicPr>
        <p:blipFill>
          <a:blip r:embed="rId5"/>
          <a:stretch>
            <a:fillRect/>
          </a:stretch>
        </p:blipFill>
        <p:spPr>
          <a:xfrm>
            <a:off x="802616" y="4358764"/>
            <a:ext cx="2857500" cy="2143125"/>
          </a:xfrm>
          <a:prstGeom prst="rect">
            <a:avLst/>
          </a:prstGeom>
        </p:spPr>
      </p:pic>
      <p:pic>
        <p:nvPicPr>
          <p:cNvPr id="7" name="Picture 6"/>
          <p:cNvPicPr>
            <a:picLocks noChangeAspect="1"/>
          </p:cNvPicPr>
          <p:nvPr/>
        </p:nvPicPr>
        <p:blipFill>
          <a:blip r:embed="rId6"/>
          <a:stretch>
            <a:fillRect/>
          </a:stretch>
        </p:blipFill>
        <p:spPr>
          <a:xfrm>
            <a:off x="415930" y="-41120"/>
            <a:ext cx="5672049" cy="1537125"/>
          </a:xfrm>
          <a:prstGeom prst="rect">
            <a:avLst/>
          </a:prstGeom>
        </p:spPr>
      </p:pic>
      <p:pic>
        <p:nvPicPr>
          <p:cNvPr id="8" name="Picture 7"/>
          <p:cNvPicPr>
            <a:picLocks noChangeAspect="1"/>
          </p:cNvPicPr>
          <p:nvPr/>
        </p:nvPicPr>
        <p:blipFill>
          <a:blip r:embed="rId7"/>
          <a:stretch>
            <a:fillRect/>
          </a:stretch>
        </p:blipFill>
        <p:spPr>
          <a:xfrm>
            <a:off x="5732862" y="2769432"/>
            <a:ext cx="5953125" cy="1428750"/>
          </a:xfrm>
          <a:prstGeom prst="rect">
            <a:avLst/>
          </a:prstGeom>
        </p:spPr>
      </p:pic>
      <p:pic>
        <p:nvPicPr>
          <p:cNvPr id="9" name="Picture 8"/>
          <p:cNvPicPr>
            <a:picLocks noChangeAspect="1"/>
          </p:cNvPicPr>
          <p:nvPr/>
        </p:nvPicPr>
        <p:blipFill rotWithShape="1">
          <a:blip r:embed="rId8"/>
          <a:srcRect b="17691"/>
          <a:stretch/>
        </p:blipFill>
        <p:spPr>
          <a:xfrm>
            <a:off x="4076821" y="5163641"/>
            <a:ext cx="5238750" cy="1395505"/>
          </a:xfrm>
          <a:prstGeom prst="rect">
            <a:avLst/>
          </a:prstGeom>
        </p:spPr>
      </p:pic>
    </p:spTree>
    <p:extLst>
      <p:ext uri="{BB962C8B-B14F-4D97-AF65-F5344CB8AC3E}">
        <p14:creationId xmlns:p14="http://schemas.microsoft.com/office/powerpoint/2010/main" val="2838927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1650" y="4042348"/>
            <a:ext cx="4622713" cy="281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bwMode="auto">
          <a:xfrm>
            <a:off x="1954769" y="2038598"/>
            <a:ext cx="3414263" cy="165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781783" y="669313"/>
            <a:ext cx="3830843" cy="112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050261" y="1911152"/>
            <a:ext cx="3270053" cy="166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bwMode="auto">
          <a:xfrm>
            <a:off x="6691554" y="3719245"/>
            <a:ext cx="3311428" cy="307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6586719" y="706425"/>
            <a:ext cx="3250008" cy="1187031"/>
            <a:chOff x="1684499" y="2307981"/>
            <a:chExt cx="5775001" cy="2131685"/>
          </a:xfrm>
        </p:grpSpPr>
        <p:pic>
          <p:nvPicPr>
            <p:cNvPr id="8" name="Picture 3"/>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684499" y="2418333"/>
              <a:ext cx="5775001" cy="202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870782" y="2307981"/>
              <a:ext cx="4620001" cy="36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p:cNvSpPr txBox="1"/>
          <p:nvPr/>
        </p:nvSpPr>
        <p:spPr>
          <a:xfrm>
            <a:off x="4153747" y="99951"/>
            <a:ext cx="3258456" cy="415498"/>
          </a:xfrm>
          <a:prstGeom prst="rect">
            <a:avLst/>
          </a:prstGeom>
          <a:noFill/>
        </p:spPr>
        <p:txBody>
          <a:bodyPr wrap="none" rtlCol="0">
            <a:spAutoFit/>
          </a:bodyPr>
          <a:lstStyle/>
          <a:p>
            <a:r>
              <a:rPr lang="en-US" sz="2100" b="1" dirty="0">
                <a:solidFill>
                  <a:schemeClr val="accent6">
                    <a:lumMod val="50000"/>
                  </a:schemeClr>
                </a:solidFill>
              </a:rPr>
              <a:t>Is diversity really declining?</a:t>
            </a:r>
          </a:p>
        </p:txBody>
      </p:sp>
      <p:sp>
        <p:nvSpPr>
          <p:cNvPr id="11" name="AutoShape 2" descr="Image result for sdiv"/>
          <p:cNvSpPr>
            <a:spLocks noChangeAspect="1" noChangeArrowheads="1"/>
          </p:cNvSpPr>
          <p:nvPr/>
        </p:nvSpPr>
        <p:spPr bwMode="auto">
          <a:xfrm>
            <a:off x="4383177" y="2665288"/>
            <a:ext cx="434557" cy="434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Tree>
    <p:extLst>
      <p:ext uri="{BB962C8B-B14F-4D97-AF65-F5344CB8AC3E}">
        <p14:creationId xmlns:p14="http://schemas.microsoft.com/office/powerpoint/2010/main" val="3367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p:cNvGrpSpPr>
          <p:nvPr/>
        </p:nvGrpSpPr>
        <p:grpSpPr bwMode="auto">
          <a:xfrm>
            <a:off x="7363797" y="1618067"/>
            <a:ext cx="4773890" cy="5222693"/>
            <a:chOff x="1813409" y="-286764"/>
            <a:chExt cx="6701906" cy="7712806"/>
          </a:xfrm>
        </p:grpSpPr>
        <p:pic>
          <p:nvPicPr>
            <p:cNvPr id="68623" name="Picture 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813409" y="82120"/>
              <a:ext cx="6701906" cy="734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4" name="TextBox 5"/>
            <p:cNvSpPr txBox="1">
              <a:spLocks noChangeArrowheads="1"/>
            </p:cNvSpPr>
            <p:nvPr/>
          </p:nvSpPr>
          <p:spPr bwMode="auto">
            <a:xfrm>
              <a:off x="3397954" y="-286764"/>
              <a:ext cx="2536293" cy="54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1" b="1"/>
                <a:t>Species Turnover</a:t>
              </a:r>
            </a:p>
          </p:txBody>
        </p:sp>
      </p:grpSp>
      <p:pic>
        <p:nvPicPr>
          <p:cNvPr id="68611" name="Picture 2"/>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0166" y="14383"/>
            <a:ext cx="4736728" cy="1749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612" name="Group 4"/>
          <p:cNvGrpSpPr>
            <a:grpSpLocks/>
          </p:cNvGrpSpPr>
          <p:nvPr/>
        </p:nvGrpSpPr>
        <p:grpSpPr bwMode="auto">
          <a:xfrm>
            <a:off x="2065352" y="1635219"/>
            <a:ext cx="4143564" cy="5222693"/>
            <a:chOff x="3780066" y="-689811"/>
            <a:chExt cx="6706625" cy="7523632"/>
          </a:xfrm>
        </p:grpSpPr>
        <p:pic>
          <p:nvPicPr>
            <p:cNvPr id="68621" name="Picture 1"/>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80066" y="-462256"/>
              <a:ext cx="6706625" cy="7296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2" name="TextBox 3"/>
            <p:cNvSpPr txBox="1">
              <a:spLocks noChangeArrowheads="1"/>
            </p:cNvSpPr>
            <p:nvPr/>
          </p:nvSpPr>
          <p:spPr bwMode="auto">
            <a:xfrm>
              <a:off x="6987397" y="-689811"/>
              <a:ext cx="2875295" cy="532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1" b="1"/>
                <a:t>Species Richness</a:t>
              </a:r>
            </a:p>
          </p:txBody>
        </p:sp>
      </p:grpSp>
      <p:sp>
        <p:nvSpPr>
          <p:cNvPr id="4" name="Rectangle 3"/>
          <p:cNvSpPr/>
          <p:nvPr/>
        </p:nvSpPr>
        <p:spPr>
          <a:xfrm>
            <a:off x="320166" y="853388"/>
            <a:ext cx="4736728" cy="831857"/>
          </a:xfrm>
          <a:prstGeom prst="rect">
            <a:avLst/>
          </a:prstGeom>
          <a:solidFill>
            <a:srgbClr val="FFFF99">
              <a:alpha val="30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pic>
        <p:nvPicPr>
          <p:cNvPr id="68614" name="Picture 4"/>
          <p:cNvPicPr>
            <a:picLocks noChangeAspect="1"/>
          </p:cNvPicPr>
          <p:nvPr/>
        </p:nvPicPr>
        <p:blipFill>
          <a:blip r:embed="rId5" cstate="email">
            <a:extLst>
              <a:ext uri="{28A0092B-C50C-407E-A947-70E740481C1C}">
                <a14:useLocalDpi xmlns:a14="http://schemas.microsoft.com/office/drawing/2010/main" val="0"/>
              </a:ext>
            </a:extLst>
          </a:blip>
          <a:srcRect t="-4045"/>
          <a:stretch>
            <a:fillRect/>
          </a:stretch>
        </p:blipFill>
        <p:spPr bwMode="auto">
          <a:xfrm>
            <a:off x="5710088" y="47258"/>
            <a:ext cx="997657" cy="90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5"/>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809226" y="47257"/>
            <a:ext cx="879025" cy="879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7"/>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603008" y="52975"/>
            <a:ext cx="899034" cy="89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8"/>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776867" y="60121"/>
            <a:ext cx="644618" cy="87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8" name="TextBox 9"/>
          <p:cNvSpPr txBox="1">
            <a:spLocks noChangeArrowheads="1"/>
          </p:cNvSpPr>
          <p:nvPr/>
        </p:nvSpPr>
        <p:spPr bwMode="auto">
          <a:xfrm>
            <a:off x="10066619" y="6613500"/>
            <a:ext cx="2359428" cy="34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21"/>
              <a:t>Blowes et a. 2019 Science</a:t>
            </a:r>
          </a:p>
        </p:txBody>
      </p:sp>
      <p:sp>
        <p:nvSpPr>
          <p:cNvPr id="2" name="Right Arrow 1"/>
          <p:cNvSpPr/>
          <p:nvPr/>
        </p:nvSpPr>
        <p:spPr>
          <a:xfrm rot="10800000">
            <a:off x="4859649" y="1014899"/>
            <a:ext cx="1700877" cy="541708"/>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pic>
        <p:nvPicPr>
          <p:cNvPr id="68620"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4567" y="2524249"/>
            <a:ext cx="1166316" cy="18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919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http://thegreenists.com/wp-content/uploads/2011/10/kudzu-covered-house.jpg">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534150" y="4019550"/>
            <a:ext cx="41338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descr="purple%20loosestrif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51001" y="782638"/>
            <a:ext cx="4411663"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3"/>
          <p:cNvSpPr txBox="1">
            <a:spLocks noChangeArrowheads="1"/>
          </p:cNvSpPr>
          <p:nvPr/>
        </p:nvSpPr>
        <p:spPr bwMode="auto">
          <a:xfrm>
            <a:off x="1816101" y="155575"/>
            <a:ext cx="8456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000" b="1">
                <a:solidFill>
                  <a:schemeClr val="tx2"/>
                </a:solidFill>
                <a:latin typeface="Arial" panose="020B0604020202020204" pitchFamily="34" charset="0"/>
              </a:rPr>
              <a:t>Alien species are the “second greatest threat” to global biodiversity</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29401" y="889001"/>
            <a:ext cx="3643313"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a:grpSpLocks/>
          </p:cNvGrpSpPr>
          <p:nvPr/>
        </p:nvGrpSpPr>
        <p:grpSpPr bwMode="auto">
          <a:xfrm>
            <a:off x="1679576" y="3617914"/>
            <a:ext cx="4854575" cy="3201987"/>
            <a:chOff x="438626" y="3631682"/>
            <a:chExt cx="4608635" cy="2967664"/>
          </a:xfrm>
        </p:grpSpPr>
        <p:pic>
          <p:nvPicPr>
            <p:cNvPr id="22539"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8626" y="3631682"/>
              <a:ext cx="4459476" cy="28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85011" y="4941996"/>
              <a:ext cx="27622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p:cNvPicPr>
            <a:picLocks noChangeAspect="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651001" y="868364"/>
            <a:ext cx="4348163"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289676" y="3992563"/>
            <a:ext cx="4354513"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11" cstate="email">
            <a:extLst>
              <a:ext uri="{28A0092B-C50C-407E-A947-70E740481C1C}">
                <a14:useLocalDpi xmlns:a14="http://schemas.microsoft.com/office/drawing/2010/main" val="0"/>
              </a:ext>
            </a:extLst>
          </a:blip>
          <a:srcRect t="-5883"/>
          <a:stretch>
            <a:fillRect/>
          </a:stretch>
        </p:blipFill>
        <p:spPr bwMode="auto">
          <a:xfrm>
            <a:off x="1533525" y="3800476"/>
            <a:ext cx="4554538"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6557964" y="722314"/>
            <a:ext cx="40862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871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ppt_x"/>
                                          </p:val>
                                        </p:tav>
                                        <p:tav tm="100000">
                                          <p:val>
                                            <p:strVal val="#ppt_x"/>
                                          </p:val>
                                        </p:tav>
                                      </p:tavLst>
                                    </p:anim>
                                    <p:anim calcmode="lin" valueType="num">
                                      <p:cBhvr additive="base">
                                        <p:cTn id="17" dur="10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000" fill="hold"/>
                                        <p:tgtEl>
                                          <p:spTgt spid="5"/>
                                        </p:tgtEl>
                                        <p:attrNameLst>
                                          <p:attrName>ppt_x</p:attrName>
                                        </p:attrNameLst>
                                      </p:cBhvr>
                                      <p:tavLst>
                                        <p:tav tm="0">
                                          <p:val>
                                            <p:strVal val="#ppt_x"/>
                                          </p:val>
                                        </p:tav>
                                        <p:tav tm="100000">
                                          <p:val>
                                            <p:strVal val="#ppt_x"/>
                                          </p:val>
                                        </p:tav>
                                      </p:tavLst>
                                    </p:anim>
                                    <p:anim calcmode="lin" valueType="num">
                                      <p:cBhvr additive="base">
                                        <p:cTn id="21" dur="1000" fill="hold"/>
                                        <p:tgtEl>
                                          <p:spTgt spid="5"/>
                                        </p:tgtEl>
                                        <p:attrNameLst>
                                          <p:attrName>ppt_y</p:attrName>
                                        </p:attrNameLst>
                                      </p:cBhvr>
                                      <p:tavLst>
                                        <p:tav tm="0">
                                          <p:val>
                                            <p:strVal val="0-#ppt_h/2"/>
                                          </p:val>
                                        </p:tav>
                                        <p:tav tm="100000">
                                          <p:val>
                                            <p:strVal val="#ppt_y"/>
                                          </p:val>
                                        </p:tav>
                                      </p:tavLst>
                                    </p:anim>
                                  </p:childTnLst>
                                </p:cTn>
                              </p:par>
                              <p:par>
                                <p:cTn id="22" presetID="10" presetClass="exit" presetSubtype="0" fill="hold"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9"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0-#ppt_w/2"/>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2" presetClass="entr" presetSubtype="6"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1000" fill="hold"/>
                                        <p:tgtEl>
                                          <p:spTgt spid="2"/>
                                        </p:tgtEl>
                                        <p:attrNameLst>
                                          <p:attrName>ppt_x</p:attrName>
                                        </p:attrNameLst>
                                      </p:cBhvr>
                                      <p:tavLst>
                                        <p:tav tm="0">
                                          <p:val>
                                            <p:strVal val="1+#ppt_w/2"/>
                                          </p:val>
                                        </p:tav>
                                        <p:tav tm="100000">
                                          <p:val>
                                            <p:strVal val="#ppt_x"/>
                                          </p:val>
                                        </p:tav>
                                      </p:tavLst>
                                    </p:anim>
                                    <p:anim calcmode="lin" valueType="num">
                                      <p:cBhvr additive="base">
                                        <p:cTn id="37" dur="1000" fill="hold"/>
                                        <p:tgtEl>
                                          <p:spTgt spid="2"/>
                                        </p:tgtEl>
                                        <p:attrNameLst>
                                          <p:attrName>ppt_y</p:attrName>
                                        </p:attrNameLst>
                                      </p:cBhvr>
                                      <p:tavLst>
                                        <p:tav tm="0">
                                          <p:val>
                                            <p:strVal val="1+#ppt_h/2"/>
                                          </p:val>
                                        </p:tav>
                                        <p:tav tm="100000">
                                          <p:val>
                                            <p:strVal val="#ppt_y"/>
                                          </p:val>
                                        </p:tav>
                                      </p:tavLst>
                                    </p:anim>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2" presetClass="entr" presetSubtype="12"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0-#ppt_w/2"/>
                                          </p:val>
                                        </p:tav>
                                        <p:tav tm="100000">
                                          <p:val>
                                            <p:strVal val="#ppt_x"/>
                                          </p:val>
                                        </p:tav>
                                      </p:tavLst>
                                    </p:anim>
                                    <p:anim calcmode="lin" valueType="num">
                                      <p:cBhvr additive="base">
                                        <p:cTn id="47" dur="1000" fill="hold"/>
                                        <p:tgtEl>
                                          <p:spTgt spid="11"/>
                                        </p:tgtEl>
                                        <p:attrNameLst>
                                          <p:attrName>ppt_y</p:attrName>
                                        </p:attrNameLst>
                                      </p:cBhvr>
                                      <p:tavLst>
                                        <p:tav tm="0">
                                          <p:val>
                                            <p:strVal val="1+#ppt_h/2"/>
                                          </p:val>
                                        </p:tav>
                                        <p:tav tm="100000">
                                          <p:val>
                                            <p:strVal val="#ppt_y"/>
                                          </p:val>
                                        </p:tav>
                                      </p:tavLst>
                                    </p:anim>
                                  </p:childTnLst>
                                </p:cTn>
                              </p:par>
                              <p:par>
                                <p:cTn id="48" presetID="2" presetClass="entr" presetSubtype="3"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1000" fill="hold"/>
                                        <p:tgtEl>
                                          <p:spTgt spid="12"/>
                                        </p:tgtEl>
                                        <p:attrNameLst>
                                          <p:attrName>ppt_x</p:attrName>
                                        </p:attrNameLst>
                                      </p:cBhvr>
                                      <p:tavLst>
                                        <p:tav tm="0">
                                          <p:val>
                                            <p:strVal val="1+#ppt_w/2"/>
                                          </p:val>
                                        </p:tav>
                                        <p:tav tm="100000">
                                          <p:val>
                                            <p:strVal val="#ppt_x"/>
                                          </p:val>
                                        </p:tav>
                                      </p:tavLst>
                                    </p:anim>
                                    <p:anim calcmode="lin" valueType="num">
                                      <p:cBhvr additive="base">
                                        <p:cTn id="51"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21538" y="2366964"/>
            <a:ext cx="2946400" cy="219233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197726" y="2022476"/>
            <a:ext cx="3179763"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800" y="1"/>
            <a:ext cx="6165850"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651" y="2022476"/>
            <a:ext cx="5673725" cy="394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2" name="TextBox 1"/>
          <p:cNvSpPr txBox="1">
            <a:spLocks noChangeArrowheads="1"/>
          </p:cNvSpPr>
          <p:nvPr/>
        </p:nvSpPr>
        <p:spPr bwMode="auto">
          <a:xfrm>
            <a:off x="6816726" y="6424613"/>
            <a:ext cx="33512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i="1">
                <a:latin typeface="Arial" panose="020B0604020202020204" pitchFamily="34" charset="0"/>
              </a:rPr>
              <a:t>Wilcove et al. 1998 BioScience</a:t>
            </a:r>
          </a:p>
        </p:txBody>
      </p:sp>
      <p:sp>
        <p:nvSpPr>
          <p:cNvPr id="3" name="TextBox 2"/>
          <p:cNvSpPr txBox="1">
            <a:spLocks noChangeArrowheads="1"/>
          </p:cNvSpPr>
          <p:nvPr/>
        </p:nvSpPr>
        <p:spPr bwMode="auto">
          <a:xfrm>
            <a:off x="7197726" y="2447925"/>
            <a:ext cx="3082925" cy="2308324"/>
          </a:xfrm>
          <a:prstGeom prst="rect">
            <a:avLst/>
          </a:prstGeom>
          <a:solidFill>
            <a:schemeClr val="accent1">
              <a:alpha val="5098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a:t>
            </a:r>
          </a:p>
          <a:p>
            <a:pPr eaLnBrk="1" hangingPunct="1">
              <a:spcBef>
                <a:spcPct val="0"/>
              </a:spcBef>
              <a:buFontTx/>
              <a:buNone/>
            </a:pPr>
            <a:endParaRPr lang="en-US" altLang="en-US" sz="1800" b="1">
              <a:latin typeface="Arial" panose="020B0604020202020204" pitchFamily="34" charset="0"/>
            </a:endParaRPr>
          </a:p>
          <a:p>
            <a:pPr eaLnBrk="1" hangingPunct="1">
              <a:spcBef>
                <a:spcPct val="0"/>
              </a:spcBef>
              <a:buFontTx/>
              <a:buNone/>
            </a:pPr>
            <a:endParaRPr lang="en-US" altLang="en-US" sz="1800" b="1">
              <a:latin typeface="Arial" panose="020B0604020202020204" pitchFamily="34" charset="0"/>
            </a:endParaRPr>
          </a:p>
          <a:p>
            <a:pPr eaLnBrk="1" hangingPunct="1">
              <a:spcBef>
                <a:spcPct val="0"/>
              </a:spcBef>
              <a:buFontTx/>
              <a:buNone/>
            </a:pPr>
            <a:endParaRPr lang="en-US" altLang="en-US" sz="1800" b="1">
              <a:latin typeface="Arial" panose="020B0604020202020204" pitchFamily="34" charset="0"/>
            </a:endParaRPr>
          </a:p>
          <a:p>
            <a:pPr eaLnBrk="1" hangingPunct="1">
              <a:spcBef>
                <a:spcPct val="0"/>
              </a:spcBef>
              <a:buFontTx/>
              <a:buNone/>
            </a:pPr>
            <a:endParaRPr lang="en-US" altLang="en-US" sz="1800" b="1">
              <a:latin typeface="Arial" panose="020B0604020202020204" pitchFamily="34" charset="0"/>
            </a:endParaRPr>
          </a:p>
          <a:p>
            <a:pPr eaLnBrk="1" hangingPunct="1">
              <a:spcBef>
                <a:spcPct val="0"/>
              </a:spcBef>
              <a:buFontTx/>
              <a:buNone/>
            </a:pPr>
            <a:endParaRPr lang="en-US" altLang="en-US" sz="1800" b="1">
              <a:latin typeface="Arial" panose="020B0604020202020204" pitchFamily="34" charset="0"/>
            </a:endParaRPr>
          </a:p>
          <a:p>
            <a:pPr eaLnBrk="1" hangingPunct="1">
              <a:spcBef>
                <a:spcPct val="0"/>
              </a:spcBef>
              <a:buFontTx/>
              <a:buNone/>
            </a:pPr>
            <a:r>
              <a:rPr lang="en-US" altLang="en-US" sz="1800" b="1">
                <a:latin typeface="Arial" panose="020B0604020202020204" pitchFamily="34" charset="0"/>
              </a:rPr>
              <a:t>					   ”</a:t>
            </a:r>
          </a:p>
        </p:txBody>
      </p:sp>
      <p:sp>
        <p:nvSpPr>
          <p:cNvPr id="2" name="Oval 1"/>
          <p:cNvSpPr/>
          <p:nvPr/>
        </p:nvSpPr>
        <p:spPr>
          <a:xfrm>
            <a:off x="3278188" y="3263901"/>
            <a:ext cx="981075" cy="2590800"/>
          </a:xfrm>
          <a:prstGeom prst="ellipse">
            <a:avLst/>
          </a:prstGeom>
          <a:solidFill>
            <a:schemeClr val="accent1">
              <a:alpha val="18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6620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27225" y="1309689"/>
            <a:ext cx="4940300" cy="112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35801" y="939800"/>
            <a:ext cx="3343275" cy="437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7642226" y="5337175"/>
            <a:ext cx="19351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latin typeface="Arial" panose="020B0604020202020204" pitchFamily="34" charset="0"/>
              </a:rPr>
              <a:t>Gaertner et al. 2009, </a:t>
            </a:r>
          </a:p>
          <a:p>
            <a:pPr eaLnBrk="1" hangingPunct="1">
              <a:spcBef>
                <a:spcPct val="0"/>
              </a:spcBef>
              <a:buFontTx/>
              <a:buNone/>
            </a:pPr>
            <a:r>
              <a:rPr lang="en-US" altLang="en-US" sz="1400" b="1">
                <a:latin typeface="Arial" panose="020B0604020202020204" pitchFamily="34" charset="0"/>
              </a:rPr>
              <a:t>Prog. Phys. Geog.</a:t>
            </a:r>
          </a:p>
        </p:txBody>
      </p:sp>
      <p:grpSp>
        <p:nvGrpSpPr>
          <p:cNvPr id="10" name="Group 9"/>
          <p:cNvGrpSpPr>
            <a:grpSpLocks/>
          </p:cNvGrpSpPr>
          <p:nvPr/>
        </p:nvGrpSpPr>
        <p:grpSpPr bwMode="auto">
          <a:xfrm>
            <a:off x="2212975" y="3127375"/>
            <a:ext cx="2192338" cy="3657600"/>
            <a:chOff x="1373893" y="2673808"/>
            <a:chExt cx="2192655" cy="3657600"/>
          </a:xfrm>
        </p:grpSpPr>
        <p:pic>
          <p:nvPicPr>
            <p:cNvPr id="24585"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r="36218"/>
            <a:stretch>
              <a:fillRect/>
            </a:stretch>
          </p:blipFill>
          <p:spPr bwMode="auto">
            <a:xfrm>
              <a:off x="1373893" y="2673808"/>
              <a:ext cx="1962271"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6"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l="66357" b="19920"/>
            <a:stretch>
              <a:fillRect/>
            </a:stretch>
          </p:blipFill>
          <p:spPr bwMode="auto">
            <a:xfrm>
              <a:off x="2531492" y="2673808"/>
              <a:ext cx="1035056" cy="292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Box 6"/>
          <p:cNvSpPr txBox="1">
            <a:spLocks noChangeArrowheads="1"/>
          </p:cNvSpPr>
          <p:nvPr/>
        </p:nvSpPr>
        <p:spPr bwMode="auto">
          <a:xfrm>
            <a:off x="3544888" y="6411914"/>
            <a:ext cx="3332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latin typeface="Arial" panose="020B0604020202020204" pitchFamily="34" charset="0"/>
              </a:rPr>
              <a:t>Murphy and Romanuk 2012, Am. Nat.</a:t>
            </a:r>
          </a:p>
        </p:txBody>
      </p:sp>
      <p:sp>
        <p:nvSpPr>
          <p:cNvPr id="12" name="TextBox 11"/>
          <p:cNvSpPr txBox="1">
            <a:spLocks noChangeArrowheads="1"/>
          </p:cNvSpPr>
          <p:nvPr/>
        </p:nvSpPr>
        <p:spPr bwMode="auto">
          <a:xfrm>
            <a:off x="4130676" y="2398714"/>
            <a:ext cx="2568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latin typeface="Arial" panose="020B0604020202020204" pitchFamily="34" charset="0"/>
              </a:rPr>
              <a:t>Vila et al. 2011 Ecol. Letters</a:t>
            </a:r>
          </a:p>
        </p:txBody>
      </p:sp>
      <p:sp>
        <p:nvSpPr>
          <p:cNvPr id="24584" name="TextBox 7"/>
          <p:cNvSpPr txBox="1">
            <a:spLocks noChangeArrowheads="1"/>
          </p:cNvSpPr>
          <p:nvPr/>
        </p:nvSpPr>
        <p:spPr bwMode="auto">
          <a:xfrm>
            <a:off x="2473325" y="82550"/>
            <a:ext cx="7392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u="sng">
                <a:solidFill>
                  <a:srgbClr val="FF0000"/>
                </a:solidFill>
                <a:latin typeface="Arial" panose="020B0604020202020204" pitchFamily="34" charset="0"/>
              </a:rPr>
              <a:t>Meta-Analyses</a:t>
            </a:r>
            <a:r>
              <a:rPr lang="en-US" altLang="en-US" sz="1800" b="1" u="sng">
                <a:latin typeface="Arial" panose="020B0604020202020204" pitchFamily="34" charset="0"/>
              </a:rPr>
              <a:t> </a:t>
            </a:r>
            <a:r>
              <a:rPr lang="en-US" altLang="en-US" sz="1800" b="1">
                <a:latin typeface="Arial" panose="020B0604020202020204" pitchFamily="34" charset="0"/>
              </a:rPr>
              <a:t>of Invasive Species Impacts</a:t>
            </a:r>
            <a:r>
              <a:rPr lang="en-US" altLang="en-US" sz="1800" b="1">
                <a:latin typeface="Arial" panose="020B0604020202020204" pitchFamily="34" charset="0"/>
                <a:sym typeface="Wingdings" panose="05000000000000000000" pitchFamily="2" charset="2"/>
              </a:rPr>
              <a:t> Invasives are “Bad”</a:t>
            </a:r>
            <a:endParaRPr lang="en-US" altLang="en-US" sz="1800" b="1">
              <a:latin typeface="Arial" panose="020B0604020202020204" pitchFamily="34" charset="0"/>
            </a:endParaRPr>
          </a:p>
        </p:txBody>
      </p:sp>
    </p:spTree>
    <p:extLst>
      <p:ext uri="{BB962C8B-B14F-4D97-AF65-F5344CB8AC3E}">
        <p14:creationId xmlns:p14="http://schemas.microsoft.com/office/powerpoint/2010/main" val="28727414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8919"/>
          <a:stretch/>
        </p:blipFill>
        <p:spPr>
          <a:xfrm>
            <a:off x="-66675" y="-219434"/>
            <a:ext cx="6394726" cy="3888673"/>
          </a:xfrm>
          <a:prstGeom prst="rect">
            <a:avLst/>
          </a:prstGeom>
        </p:spPr>
      </p:pic>
      <p:grpSp>
        <p:nvGrpSpPr>
          <p:cNvPr id="3" name="Group 2"/>
          <p:cNvGrpSpPr/>
          <p:nvPr/>
        </p:nvGrpSpPr>
        <p:grpSpPr>
          <a:xfrm>
            <a:off x="5663914" y="3478739"/>
            <a:ext cx="6163743" cy="2029642"/>
            <a:chOff x="4756638" y="3212048"/>
            <a:chExt cx="7063488" cy="2507431"/>
          </a:xfrm>
        </p:grpSpPr>
        <p:pic>
          <p:nvPicPr>
            <p:cNvPr id="4" name="Picture 3"/>
            <p:cNvPicPr>
              <a:picLocks noChangeAspect="1"/>
            </p:cNvPicPr>
            <p:nvPr/>
          </p:nvPicPr>
          <p:blipFill>
            <a:blip r:embed="rId3"/>
            <a:stretch>
              <a:fillRect/>
            </a:stretch>
          </p:blipFill>
          <p:spPr>
            <a:xfrm>
              <a:off x="4756638" y="3212048"/>
              <a:ext cx="7063488" cy="2507431"/>
            </a:xfrm>
            <a:prstGeom prst="rect">
              <a:avLst/>
            </a:prstGeom>
          </p:spPr>
        </p:pic>
        <p:pic>
          <p:nvPicPr>
            <p:cNvPr id="5" name="Picture 4"/>
            <p:cNvPicPr>
              <a:picLocks noChangeAspect="1"/>
            </p:cNvPicPr>
            <p:nvPr/>
          </p:nvPicPr>
          <p:blipFill>
            <a:blip r:embed="rId4"/>
            <a:stretch>
              <a:fillRect/>
            </a:stretch>
          </p:blipFill>
          <p:spPr>
            <a:xfrm>
              <a:off x="8681215" y="3546604"/>
              <a:ext cx="3024000" cy="362667"/>
            </a:xfrm>
            <a:prstGeom prst="rect">
              <a:avLst/>
            </a:prstGeom>
          </p:spPr>
        </p:pic>
      </p:grpSp>
      <p:sp>
        <p:nvSpPr>
          <p:cNvPr id="6" name="TextBox 5"/>
          <p:cNvSpPr txBox="1"/>
          <p:nvPr/>
        </p:nvSpPr>
        <p:spPr>
          <a:xfrm>
            <a:off x="5905500" y="5698881"/>
            <a:ext cx="5944986" cy="1015663"/>
          </a:xfrm>
          <a:prstGeom prst="rect">
            <a:avLst/>
          </a:prstGeom>
          <a:noFill/>
          <a:ln w="12700">
            <a:solidFill>
              <a:schemeClr val="accent1"/>
            </a:solidFill>
          </a:ln>
        </p:spPr>
        <p:txBody>
          <a:bodyPr wrap="square" rtlCol="0">
            <a:spAutoFit/>
          </a:bodyPr>
          <a:lstStyle/>
          <a:p>
            <a:r>
              <a:rPr lang="en-US" sz="1400" b="1" i="1" dirty="0" smtClean="0">
                <a:solidFill>
                  <a:srgbClr val="0070C0"/>
                </a:solidFill>
              </a:rPr>
              <a:t>“But the same process can also increase ecological diversity. On average, less than one native species dies out for each introduced species that arrives. Britain, for instance, has gained 1,875 established non-native species without yet losing anything to the invaders”</a:t>
            </a:r>
            <a:r>
              <a:rPr lang="en-US" dirty="0" smtClean="0"/>
              <a:t> </a:t>
            </a:r>
            <a:endParaRPr lang="en-US" dirty="0"/>
          </a:p>
        </p:txBody>
      </p:sp>
      <p:sp>
        <p:nvSpPr>
          <p:cNvPr id="12" name="Rectangle 11"/>
          <p:cNvSpPr/>
          <p:nvPr/>
        </p:nvSpPr>
        <p:spPr>
          <a:xfrm>
            <a:off x="88987" y="-542040"/>
            <a:ext cx="11600379" cy="7256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719101" y="-279098"/>
            <a:ext cx="11426641" cy="3622433"/>
          </a:xfrm>
          <a:prstGeom prst="rect">
            <a:avLst/>
          </a:prstGeom>
        </p:spPr>
      </p:pic>
      <p:grpSp>
        <p:nvGrpSpPr>
          <p:cNvPr id="19" name="Group 18"/>
          <p:cNvGrpSpPr/>
          <p:nvPr/>
        </p:nvGrpSpPr>
        <p:grpSpPr>
          <a:xfrm>
            <a:off x="1293330" y="2006905"/>
            <a:ext cx="10644319" cy="4707639"/>
            <a:chOff x="715378" y="1724818"/>
            <a:chExt cx="10561209" cy="5045881"/>
          </a:xfrm>
        </p:grpSpPr>
        <p:grpSp>
          <p:nvGrpSpPr>
            <p:cNvPr id="11" name="Group 10"/>
            <p:cNvGrpSpPr/>
            <p:nvPr/>
          </p:nvGrpSpPr>
          <p:grpSpPr>
            <a:xfrm>
              <a:off x="715378" y="1724818"/>
              <a:ext cx="5009464" cy="4905240"/>
              <a:chOff x="558598" y="2104716"/>
              <a:chExt cx="4810801" cy="4609828"/>
            </a:xfrm>
          </p:grpSpPr>
          <p:pic>
            <p:nvPicPr>
              <p:cNvPr id="8" name="Picture 7"/>
              <p:cNvPicPr>
                <a:picLocks noChangeAspect="1"/>
              </p:cNvPicPr>
              <p:nvPr/>
            </p:nvPicPr>
            <p:blipFill rotWithShape="1">
              <a:blip r:embed="rId6"/>
              <a:srcRect b="60292"/>
              <a:stretch/>
            </p:blipFill>
            <p:spPr>
              <a:xfrm>
                <a:off x="558598" y="2104716"/>
                <a:ext cx="4810801" cy="3937957"/>
              </a:xfrm>
              <a:prstGeom prst="rect">
                <a:avLst/>
              </a:prstGeom>
            </p:spPr>
          </p:pic>
          <p:pic>
            <p:nvPicPr>
              <p:cNvPr id="10" name="Picture 9"/>
              <p:cNvPicPr>
                <a:picLocks noChangeAspect="1"/>
              </p:cNvPicPr>
              <p:nvPr/>
            </p:nvPicPr>
            <p:blipFill rotWithShape="1">
              <a:blip r:embed="rId6"/>
              <a:srcRect t="71798" b="17103"/>
              <a:stretch/>
            </p:blipFill>
            <p:spPr>
              <a:xfrm>
                <a:off x="1172852" y="5818613"/>
                <a:ext cx="3915672" cy="895931"/>
              </a:xfrm>
              <a:prstGeom prst="rect">
                <a:avLst/>
              </a:prstGeom>
            </p:spPr>
          </p:pic>
        </p:grpSp>
        <p:pic>
          <p:nvPicPr>
            <p:cNvPr id="9" name="Picture 8"/>
            <p:cNvPicPr>
              <a:picLocks noChangeAspect="1"/>
            </p:cNvPicPr>
            <p:nvPr/>
          </p:nvPicPr>
          <p:blipFill rotWithShape="1">
            <a:blip r:embed="rId6"/>
            <a:srcRect t="39115" b="16756"/>
            <a:stretch/>
          </p:blipFill>
          <p:spPr>
            <a:xfrm>
              <a:off x="5851446" y="1835422"/>
              <a:ext cx="5425141" cy="4935277"/>
            </a:xfrm>
            <a:prstGeom prst="rect">
              <a:avLst/>
            </a:prstGeom>
          </p:spPr>
        </p:pic>
        <p:sp>
          <p:nvSpPr>
            <p:cNvPr id="13" name="TextBox 12"/>
            <p:cNvSpPr txBox="1"/>
            <p:nvPr/>
          </p:nvSpPr>
          <p:spPr>
            <a:xfrm>
              <a:off x="4486675" y="2654377"/>
              <a:ext cx="652743" cy="646331"/>
            </a:xfrm>
            <a:prstGeom prst="rect">
              <a:avLst/>
            </a:prstGeom>
            <a:noFill/>
          </p:spPr>
          <p:txBody>
            <a:bodyPr wrap="none" rtlCol="0">
              <a:spAutoFit/>
            </a:bodyPr>
            <a:lstStyle/>
            <a:p>
              <a:r>
                <a:rPr lang="en-US" b="1" dirty="0" smtClean="0"/>
                <a:t>1990</a:t>
              </a:r>
            </a:p>
            <a:p>
              <a:r>
                <a:rPr lang="en-US" b="1" dirty="0" smtClean="0"/>
                <a:t>2007</a:t>
              </a:r>
              <a:endParaRPr lang="en-US" b="1" dirty="0"/>
            </a:p>
          </p:txBody>
        </p:sp>
        <p:sp>
          <p:nvSpPr>
            <p:cNvPr id="14" name="TextBox 13"/>
            <p:cNvSpPr txBox="1"/>
            <p:nvPr/>
          </p:nvSpPr>
          <p:spPr>
            <a:xfrm>
              <a:off x="10219259" y="2610643"/>
              <a:ext cx="652743" cy="646331"/>
            </a:xfrm>
            <a:prstGeom prst="rect">
              <a:avLst/>
            </a:prstGeom>
            <a:noFill/>
          </p:spPr>
          <p:txBody>
            <a:bodyPr wrap="none" rtlCol="0">
              <a:spAutoFit/>
            </a:bodyPr>
            <a:lstStyle/>
            <a:p>
              <a:r>
                <a:rPr lang="en-US" b="1" dirty="0" smtClean="0"/>
                <a:t>1990</a:t>
              </a:r>
            </a:p>
            <a:p>
              <a:r>
                <a:rPr lang="en-US" b="1" dirty="0" smtClean="0"/>
                <a:t>2007</a:t>
              </a:r>
              <a:endParaRPr lang="en-US" b="1" dirty="0"/>
            </a:p>
          </p:txBody>
        </p:sp>
        <p:sp>
          <p:nvSpPr>
            <p:cNvPr id="15" name="Rectangle 14"/>
            <p:cNvSpPr/>
            <p:nvPr/>
          </p:nvSpPr>
          <p:spPr>
            <a:xfrm>
              <a:off x="4097002" y="2754923"/>
              <a:ext cx="299152" cy="10550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107811" y="3034660"/>
              <a:ext cx="299152" cy="10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8963" y="2765468"/>
              <a:ext cx="299152" cy="10550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949772" y="3045205"/>
              <a:ext cx="299152" cy="10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064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phinational.org/wp-content/uploads/2010/01/usn_logo_b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078" y="1652510"/>
            <a:ext cx="29511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439452" y="3564869"/>
            <a:ext cx="4787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i="1" dirty="0">
                <a:latin typeface="Arial" panose="020B0604020202020204" pitchFamily="34" charset="0"/>
              </a:rPr>
              <a:t>“Non-native species unfairly get a bad rap according to a new study”</a:t>
            </a:r>
            <a:endParaRPr lang="en-US" altLang="en-US" sz="2400" i="1" dirty="0">
              <a:latin typeface="Arial" panose="020B0604020202020204" pitchFamily="34" charset="0"/>
            </a:endParaRPr>
          </a:p>
        </p:txBody>
      </p:sp>
      <p:pic>
        <p:nvPicPr>
          <p:cNvPr id="100358" name="Picture 6" descr="https://encrypted-tbn3.gstatic.com/images?q=tbn:ANd9GcTPv0e2Ty9NTu-8t76Baa3FWQFDEIRQa0BykLcbb1JPBkU0JG72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727" y="4027763"/>
            <a:ext cx="3281362"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4879976" y="5502275"/>
            <a:ext cx="52181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i="1" dirty="0">
                <a:latin typeface="Arial" panose="020B0604020202020204" pitchFamily="34" charset="0"/>
              </a:rPr>
              <a:t>“Ecologists: Time to End Invasive-Species Persecution”</a:t>
            </a:r>
          </a:p>
        </p:txBody>
      </p:sp>
      <p:sp>
        <p:nvSpPr>
          <p:cNvPr id="8" name="Rectangle 7"/>
          <p:cNvSpPr/>
          <p:nvPr/>
        </p:nvSpPr>
        <p:spPr>
          <a:xfrm>
            <a:off x="2324264" y="781560"/>
            <a:ext cx="7010400" cy="1200329"/>
          </a:xfrm>
          <a:prstGeom prst="rect">
            <a:avLst/>
          </a:prstGeom>
          <a:solidFill>
            <a:schemeClr val="bg1"/>
          </a:solidFill>
          <a:ln w="12700">
            <a:solidFill>
              <a:schemeClr val="tx1"/>
            </a:solidFill>
          </a:ln>
        </p:spPr>
        <p:txBody>
          <a:bodyPr>
            <a:spAutoFit/>
          </a:bodyPr>
          <a:lstStyle/>
          <a:p>
            <a:pPr algn="ctr" eaLnBrk="1" hangingPunct="1">
              <a:defRPr/>
            </a:pPr>
            <a:r>
              <a:rPr lang="en-US" sz="2400" b="1" i="1" dirty="0">
                <a:latin typeface="Arial" charset="0"/>
              </a:rPr>
              <a:t>The Truth About Invasive </a:t>
            </a:r>
            <a:r>
              <a:rPr lang="en-US" sz="2400" b="1" i="1" dirty="0" smtClean="0">
                <a:latin typeface="Arial" charset="0"/>
              </a:rPr>
              <a:t>Species:</a:t>
            </a:r>
            <a:endParaRPr lang="en-US" sz="2400" b="1" i="1" dirty="0">
              <a:latin typeface="Arial" charset="0"/>
            </a:endParaRPr>
          </a:p>
          <a:p>
            <a:pPr algn="ctr" eaLnBrk="1" hangingPunct="1">
              <a:defRPr/>
            </a:pPr>
            <a:r>
              <a:rPr lang="en-US" sz="2400" b="1" i="1" dirty="0" smtClean="0">
                <a:solidFill>
                  <a:schemeClr val="accent2">
                    <a:lumMod val="50000"/>
                  </a:schemeClr>
                </a:solidFill>
                <a:latin typeface="Arial" charset="0"/>
              </a:rPr>
              <a:t>“</a:t>
            </a:r>
            <a:r>
              <a:rPr lang="en-US" sz="2400" b="1" i="1" dirty="0">
                <a:solidFill>
                  <a:schemeClr val="accent2">
                    <a:lumMod val="50000"/>
                  </a:schemeClr>
                </a:solidFill>
                <a:latin typeface="Arial" charset="0"/>
              </a:rPr>
              <a:t>How to stop worrying and learn to love ecological intruders”</a:t>
            </a:r>
          </a:p>
        </p:txBody>
      </p:sp>
      <p:pic>
        <p:nvPicPr>
          <p:cNvPr id="9" name="Picture 2" descr="M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476" y="214452"/>
            <a:ext cx="2328862"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91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1500"/>
                                  </p:stCondLst>
                                  <p:childTnLst>
                                    <p:set>
                                      <p:cBhvr>
                                        <p:cTn id="6" dur="1" fill="hold">
                                          <p:stCondLst>
                                            <p:cond delay="0"/>
                                          </p:stCondLst>
                                        </p:cTn>
                                        <p:tgtEl>
                                          <p:spTgt spid="100354"/>
                                        </p:tgtEl>
                                        <p:attrNameLst>
                                          <p:attrName>style.visibility</p:attrName>
                                        </p:attrNameLst>
                                      </p:cBhvr>
                                      <p:to>
                                        <p:strVal val="visible"/>
                                      </p:to>
                                    </p:set>
                                    <p:animEffect transition="in" filter="fade">
                                      <p:cBhvr>
                                        <p:cTn id="7" dur="1000"/>
                                        <p:tgtEl>
                                          <p:spTgt spid="100354"/>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nodeType="withEffect">
                                  <p:stCondLst>
                                    <p:cond delay="2500"/>
                                  </p:stCondLst>
                                  <p:childTnLst>
                                    <p:set>
                                      <p:cBhvr>
                                        <p:cTn id="12" dur="1" fill="hold">
                                          <p:stCondLst>
                                            <p:cond delay="0"/>
                                          </p:stCondLst>
                                        </p:cTn>
                                        <p:tgtEl>
                                          <p:spTgt spid="100358"/>
                                        </p:tgtEl>
                                        <p:attrNameLst>
                                          <p:attrName>style.visibility</p:attrName>
                                        </p:attrNameLst>
                                      </p:cBhvr>
                                      <p:to>
                                        <p:strVal val="visible"/>
                                      </p:to>
                                    </p:set>
                                    <p:animEffect transition="in" filter="fade">
                                      <p:cBhvr>
                                        <p:cTn id="13" dur="1000"/>
                                        <p:tgtEl>
                                          <p:spTgt spid="100358"/>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4572000" cy="3429000"/>
          </a:xfrm>
          <a:prstGeom prst="rect">
            <a:avLst/>
          </a:prstGeom>
        </p:spPr>
      </p:pic>
      <p:pic>
        <p:nvPicPr>
          <p:cNvPr id="3" name="Picture 2"/>
          <p:cNvPicPr>
            <a:picLocks noChangeAspect="1"/>
          </p:cNvPicPr>
          <p:nvPr/>
        </p:nvPicPr>
        <p:blipFill>
          <a:blip r:embed="rId3"/>
          <a:stretch>
            <a:fillRect/>
          </a:stretch>
        </p:blipFill>
        <p:spPr>
          <a:xfrm>
            <a:off x="3106615" y="1705707"/>
            <a:ext cx="4595447" cy="3446585"/>
          </a:xfrm>
          <a:prstGeom prst="rect">
            <a:avLst/>
          </a:prstGeom>
        </p:spPr>
      </p:pic>
      <p:pic>
        <p:nvPicPr>
          <p:cNvPr id="4" name="Picture 3"/>
          <p:cNvPicPr>
            <a:picLocks noChangeAspect="1"/>
          </p:cNvPicPr>
          <p:nvPr/>
        </p:nvPicPr>
        <p:blipFill>
          <a:blip r:embed="rId4"/>
          <a:stretch>
            <a:fillRect/>
          </a:stretch>
        </p:blipFill>
        <p:spPr>
          <a:xfrm>
            <a:off x="6893169" y="3890655"/>
            <a:ext cx="5298831" cy="2967345"/>
          </a:xfrm>
          <a:prstGeom prst="rect">
            <a:avLst/>
          </a:prstGeom>
        </p:spPr>
      </p:pic>
      <p:pic>
        <p:nvPicPr>
          <p:cNvPr id="5" name="Picture 4"/>
          <p:cNvPicPr>
            <a:picLocks noChangeAspect="1"/>
          </p:cNvPicPr>
          <p:nvPr/>
        </p:nvPicPr>
        <p:blipFill>
          <a:blip r:embed="rId5"/>
          <a:stretch>
            <a:fillRect/>
          </a:stretch>
        </p:blipFill>
        <p:spPr>
          <a:xfrm>
            <a:off x="1984132" y="303434"/>
            <a:ext cx="6773008" cy="4848858"/>
          </a:xfrm>
          <a:prstGeom prst="rect">
            <a:avLst/>
          </a:prstGeom>
        </p:spPr>
      </p:pic>
      <p:sp>
        <p:nvSpPr>
          <p:cNvPr id="7" name="TextBox 6"/>
          <p:cNvSpPr txBox="1"/>
          <p:nvPr/>
        </p:nvSpPr>
        <p:spPr>
          <a:xfrm>
            <a:off x="969818" y="6262255"/>
            <a:ext cx="1843005" cy="369332"/>
          </a:xfrm>
          <a:prstGeom prst="rect">
            <a:avLst/>
          </a:prstGeom>
          <a:noFill/>
        </p:spPr>
        <p:txBody>
          <a:bodyPr wrap="none" rtlCol="0">
            <a:spAutoFit/>
          </a:bodyPr>
          <a:lstStyle/>
          <a:p>
            <a:r>
              <a:rPr lang="en-US" dirty="0" smtClean="0"/>
              <a:t>Powell et al. 2011</a:t>
            </a:r>
            <a:endParaRPr lang="en-US" dirty="0"/>
          </a:p>
        </p:txBody>
      </p:sp>
    </p:spTree>
    <p:extLst>
      <p:ext uri="{BB962C8B-B14F-4D97-AF65-F5344CB8AC3E}">
        <p14:creationId xmlns:p14="http://schemas.microsoft.com/office/powerpoint/2010/main" val="4049667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1"/>
          <p:cNvSpPr txBox="1">
            <a:spLocks noChangeArrowheads="1"/>
          </p:cNvSpPr>
          <p:nvPr/>
        </p:nvSpPr>
        <p:spPr bwMode="auto">
          <a:xfrm>
            <a:off x="2725737" y="47626"/>
            <a:ext cx="8294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dirty="0">
                <a:latin typeface="Arial" panose="020B0604020202020204" pitchFamily="34" charset="0"/>
              </a:rPr>
              <a:t>A Resolution? 		</a:t>
            </a:r>
            <a:r>
              <a:rPr lang="en-US" altLang="en-US" sz="2800" b="1" dirty="0">
                <a:solidFill>
                  <a:schemeClr val="accent1"/>
                </a:solidFill>
                <a:latin typeface="Arial" panose="020B0604020202020204" pitchFamily="34" charset="0"/>
              </a:rPr>
              <a:t>……Spatial Scale</a:t>
            </a:r>
          </a:p>
        </p:txBody>
      </p:sp>
      <p:sp>
        <p:nvSpPr>
          <p:cNvPr id="3" name="TextBox 2"/>
          <p:cNvSpPr txBox="1">
            <a:spLocks noChangeArrowheads="1"/>
          </p:cNvSpPr>
          <p:nvPr/>
        </p:nvSpPr>
        <p:spPr bwMode="auto">
          <a:xfrm>
            <a:off x="1844675" y="2403475"/>
            <a:ext cx="44656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rgbClr val="FF0000"/>
                </a:solidFill>
                <a:latin typeface="Arial" panose="020B0604020202020204" pitchFamily="34" charset="0"/>
              </a:rPr>
              <a:t>Experiments and meta-analyses</a:t>
            </a:r>
          </a:p>
          <a:p>
            <a:pPr eaLnBrk="1" hangingPunct="1">
              <a:spcBef>
                <a:spcPct val="0"/>
              </a:spcBef>
              <a:buFontTx/>
              <a:buNone/>
            </a:pPr>
            <a:endParaRPr lang="en-US" altLang="en-US" sz="600" b="1">
              <a:solidFill>
                <a:srgbClr val="FF0000"/>
              </a:solidFill>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decreases</a:t>
            </a: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-Typically &lt;&lt;100 m</a:t>
            </a:r>
            <a:r>
              <a:rPr lang="en-US" altLang="en-US" sz="1600" b="1" baseline="30000">
                <a:latin typeface="Arial" panose="020B0604020202020204" pitchFamily="34" charset="0"/>
              </a:rPr>
              <a:t>2 </a:t>
            </a:r>
            <a:endParaRPr lang="en-US" altLang="en-US" sz="1600" b="1">
              <a:latin typeface="Arial" panose="020B0604020202020204" pitchFamily="34" charset="0"/>
            </a:endParaRP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a:t>
            </a:r>
            <a:r>
              <a:rPr lang="en-US" altLang="en-US" sz="1600" b="1">
                <a:latin typeface="Arial" panose="020B0604020202020204" pitchFamily="34" charset="0"/>
                <a:sym typeface="Wingdings" panose="05000000000000000000" pitchFamily="2" charset="2"/>
              </a:rPr>
              <a:t></a:t>
            </a:r>
            <a:r>
              <a:rPr lang="en-US" altLang="en-US" sz="1600" b="1">
                <a:latin typeface="Arial" panose="020B0604020202020204" pitchFamily="34" charset="0"/>
              </a:rPr>
              <a:t> changes in relative abundance</a:t>
            </a:r>
          </a:p>
        </p:txBody>
      </p:sp>
      <p:sp>
        <p:nvSpPr>
          <p:cNvPr id="4" name="TextBox 3"/>
          <p:cNvSpPr txBox="1">
            <a:spLocks noChangeArrowheads="1"/>
          </p:cNvSpPr>
          <p:nvPr/>
        </p:nvSpPr>
        <p:spPr bwMode="auto">
          <a:xfrm>
            <a:off x="6461126" y="2411413"/>
            <a:ext cx="41497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chemeClr val="tx2"/>
                </a:solidFill>
                <a:latin typeface="Arial" panose="020B0604020202020204" pitchFamily="34" charset="0"/>
              </a:rPr>
              <a:t>             Observations</a:t>
            </a:r>
          </a:p>
          <a:p>
            <a:pPr eaLnBrk="1" hangingPunct="1">
              <a:spcBef>
                <a:spcPct val="0"/>
              </a:spcBef>
              <a:buFontTx/>
              <a:buNone/>
            </a:pPr>
            <a:endParaRPr lang="en-US" altLang="en-US" sz="600" b="1">
              <a:solidFill>
                <a:schemeClr val="tx2"/>
              </a:solidFill>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-Little effect on richness</a:t>
            </a: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-Typically &gt;&gt;10,000 m</a:t>
            </a:r>
            <a:r>
              <a:rPr lang="en-US" altLang="en-US" sz="1600" b="1" baseline="30000">
                <a:latin typeface="Arial" panose="020B0604020202020204" pitchFamily="34" charset="0"/>
              </a:rPr>
              <a:t>2</a:t>
            </a:r>
            <a:endParaRPr lang="en-US" altLang="en-US" sz="1600" b="1">
              <a:latin typeface="Arial" panose="020B0604020202020204" pitchFamily="34" charset="0"/>
            </a:endParaRP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a:t>
            </a:r>
            <a:r>
              <a:rPr lang="en-US" altLang="en-US" sz="1600" b="1">
                <a:latin typeface="Arial" panose="020B0604020202020204" pitchFamily="34" charset="0"/>
                <a:sym typeface="Wingdings" panose="05000000000000000000" pitchFamily="2" charset="2"/>
              </a:rPr>
              <a:t></a:t>
            </a:r>
            <a:r>
              <a:rPr lang="en-US" altLang="en-US" sz="1600" b="1">
                <a:latin typeface="Arial" panose="020B0604020202020204" pitchFamily="34" charset="0"/>
              </a:rPr>
              <a:t> Local extirpation/extinction</a:t>
            </a:r>
          </a:p>
        </p:txBody>
      </p:sp>
      <p:pic>
        <p:nvPicPr>
          <p:cNvPr id="29701" name="Picture 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35213" y="762001"/>
            <a:ext cx="2811462"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02438" y="571500"/>
            <a:ext cx="2527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3708400" y="3905250"/>
            <a:ext cx="33338" cy="2482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3708400" y="6388100"/>
            <a:ext cx="3856038"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452938" y="5059364"/>
            <a:ext cx="203200" cy="17462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3" name="Oval 12"/>
          <p:cNvSpPr/>
          <p:nvPr/>
        </p:nvSpPr>
        <p:spPr>
          <a:xfrm>
            <a:off x="4452938" y="5564188"/>
            <a:ext cx="203200" cy="17621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5" name="Straight Arrow Connector 14"/>
          <p:cNvCxnSpPr/>
          <p:nvPr/>
        </p:nvCxnSpPr>
        <p:spPr>
          <a:xfrm>
            <a:off x="4584700" y="5233988"/>
            <a:ext cx="0" cy="3302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a:spLocks noChangeArrowheads="1"/>
          </p:cNvSpPr>
          <p:nvPr/>
        </p:nvSpPr>
        <p:spPr bwMode="auto">
          <a:xfrm>
            <a:off x="3690939" y="5000626"/>
            <a:ext cx="8207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Control</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Invaded</a:t>
            </a:r>
          </a:p>
        </p:txBody>
      </p:sp>
      <p:sp>
        <p:nvSpPr>
          <p:cNvPr id="18" name="Oval 17"/>
          <p:cNvSpPr/>
          <p:nvPr/>
        </p:nvSpPr>
        <p:spPr>
          <a:xfrm>
            <a:off x="6964364" y="4446589"/>
            <a:ext cx="204787" cy="17462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9" name="Oval 18"/>
          <p:cNvSpPr/>
          <p:nvPr/>
        </p:nvSpPr>
        <p:spPr>
          <a:xfrm>
            <a:off x="6964364" y="4514851"/>
            <a:ext cx="204787" cy="17462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0" name="TextBox 19"/>
          <p:cNvSpPr txBox="1">
            <a:spLocks noChangeArrowheads="1"/>
          </p:cNvSpPr>
          <p:nvPr/>
        </p:nvSpPr>
        <p:spPr bwMode="auto">
          <a:xfrm rot="-5400000">
            <a:off x="2428875" y="4962525"/>
            <a:ext cx="201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Species Richness</a:t>
            </a:r>
          </a:p>
        </p:txBody>
      </p:sp>
      <p:sp>
        <p:nvSpPr>
          <p:cNvPr id="21" name="TextBox 20"/>
          <p:cNvSpPr txBox="1">
            <a:spLocks noChangeArrowheads="1"/>
          </p:cNvSpPr>
          <p:nvPr/>
        </p:nvSpPr>
        <p:spPr bwMode="auto">
          <a:xfrm>
            <a:off x="7169151" y="4394201"/>
            <a:ext cx="1501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Control=Invaded</a:t>
            </a:r>
          </a:p>
        </p:txBody>
      </p:sp>
      <p:sp>
        <p:nvSpPr>
          <p:cNvPr id="24" name="TextBox 23"/>
          <p:cNvSpPr txBox="1">
            <a:spLocks noChangeArrowheads="1"/>
          </p:cNvSpPr>
          <p:nvPr/>
        </p:nvSpPr>
        <p:spPr bwMode="auto">
          <a:xfrm>
            <a:off x="5113339" y="6427788"/>
            <a:ext cx="1557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Spatial Scale</a:t>
            </a:r>
          </a:p>
        </p:txBody>
      </p:sp>
      <p:sp>
        <p:nvSpPr>
          <p:cNvPr id="26" name="TextBox 25"/>
          <p:cNvSpPr txBox="1">
            <a:spLocks noChangeArrowheads="1"/>
          </p:cNvSpPr>
          <p:nvPr/>
        </p:nvSpPr>
        <p:spPr bwMode="auto">
          <a:xfrm>
            <a:off x="4192588" y="6380164"/>
            <a:ext cx="6334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Small</a:t>
            </a:r>
          </a:p>
        </p:txBody>
      </p:sp>
      <p:sp>
        <p:nvSpPr>
          <p:cNvPr id="27" name="TextBox 26"/>
          <p:cNvSpPr txBox="1">
            <a:spLocks noChangeArrowheads="1"/>
          </p:cNvSpPr>
          <p:nvPr/>
        </p:nvSpPr>
        <p:spPr bwMode="auto">
          <a:xfrm>
            <a:off x="6964364" y="6396039"/>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Large</a:t>
            </a:r>
          </a:p>
        </p:txBody>
      </p:sp>
      <p:cxnSp>
        <p:nvCxnSpPr>
          <p:cNvPr id="30" name="Straight Connector 29"/>
          <p:cNvCxnSpPr>
            <a:stCxn id="13" idx="6"/>
            <a:endCxn id="19" idx="3"/>
          </p:cNvCxnSpPr>
          <p:nvPr/>
        </p:nvCxnSpPr>
        <p:spPr>
          <a:xfrm flipV="1">
            <a:off x="4656139" y="4664076"/>
            <a:ext cx="2338387" cy="9890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2" idx="6"/>
          </p:cNvCxnSpPr>
          <p:nvPr/>
        </p:nvCxnSpPr>
        <p:spPr>
          <a:xfrm flipV="1">
            <a:off x="4656138" y="4540251"/>
            <a:ext cx="2374900" cy="60642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305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8" grpId="0" animBg="1"/>
      <p:bldP spid="19" grpId="0" animBg="1"/>
      <p:bldP spid="20" grpId="0"/>
      <p:bldP spid="21" grpId="0"/>
      <p:bldP spid="24"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350" y="66675"/>
            <a:ext cx="2874569" cy="461665"/>
          </a:xfrm>
          <a:prstGeom prst="rect">
            <a:avLst/>
          </a:prstGeom>
          <a:solidFill>
            <a:schemeClr val="bg1"/>
          </a:solidFill>
        </p:spPr>
        <p:txBody>
          <a:bodyPr wrap="none" rtlCol="0">
            <a:spAutoFit/>
          </a:bodyPr>
          <a:lstStyle/>
          <a:p>
            <a:r>
              <a:rPr lang="en-US" sz="2400" b="1" i="1" dirty="0" smtClean="0">
                <a:solidFill>
                  <a:schemeClr val="tx2"/>
                </a:solidFill>
              </a:rPr>
              <a:t>What is Biodiversity</a:t>
            </a:r>
            <a:r>
              <a:rPr lang="en-US" sz="2400" b="1" i="1" dirty="0">
                <a:solidFill>
                  <a:schemeClr val="tx2"/>
                </a:solidFill>
              </a:rPr>
              <a:t>?</a:t>
            </a:r>
          </a:p>
        </p:txBody>
      </p:sp>
      <p:pic>
        <p:nvPicPr>
          <p:cNvPr id="3" name="Picture 4" descr="Urwald2"/>
          <p:cNvPicPr>
            <a:picLocks noChangeAspect="1" noChangeArrowheads="1"/>
          </p:cNvPicPr>
          <p:nvPr/>
        </p:nvPicPr>
        <p:blipFill>
          <a:blip r:embed="rId2" cstate="screen"/>
          <a:srcRect/>
          <a:stretch>
            <a:fillRect/>
          </a:stretch>
        </p:blipFill>
        <p:spPr bwMode="auto">
          <a:xfrm>
            <a:off x="4103844" y="-4893"/>
            <a:ext cx="3911133" cy="6862893"/>
          </a:xfrm>
          <a:prstGeom prst="rect">
            <a:avLst/>
          </a:prstGeom>
          <a:solidFill>
            <a:schemeClr val="bg1"/>
          </a:solidFill>
          <a:ln w="9525">
            <a:noFill/>
            <a:miter lim="800000"/>
            <a:headEnd/>
            <a:tailEnd/>
          </a:ln>
          <a:effectLst/>
        </p:spPr>
      </p:pic>
      <p:pic>
        <p:nvPicPr>
          <p:cNvPr id="4" name="Picture 4" descr="butterfly collection"/>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390525" y="3676813"/>
            <a:ext cx="3319907" cy="3076412"/>
          </a:xfrm>
          <a:prstGeom prst="rect">
            <a:avLst/>
          </a:prstGeom>
          <a:solidFill>
            <a:schemeClr val="bg1"/>
          </a:solidFill>
          <a:extLst/>
        </p:spPr>
      </p:pic>
      <p:pic>
        <p:nvPicPr>
          <p:cNvPr id="5" name="Picture 4"/>
          <p:cNvPicPr>
            <a:picLocks noChangeAspect="1"/>
          </p:cNvPicPr>
          <p:nvPr/>
        </p:nvPicPr>
        <p:blipFill>
          <a:blip r:embed="rId4"/>
          <a:stretch>
            <a:fillRect/>
          </a:stretch>
        </p:blipFill>
        <p:spPr>
          <a:xfrm>
            <a:off x="8331281" y="647168"/>
            <a:ext cx="3802194" cy="2847975"/>
          </a:xfrm>
          <a:prstGeom prst="rect">
            <a:avLst/>
          </a:prstGeom>
          <a:solidFill>
            <a:schemeClr val="bg1"/>
          </a:solidFill>
        </p:spPr>
      </p:pic>
      <p:pic>
        <p:nvPicPr>
          <p:cNvPr id="6" name="Picture 5"/>
          <p:cNvPicPr>
            <a:picLocks noChangeAspect="1"/>
          </p:cNvPicPr>
          <p:nvPr/>
        </p:nvPicPr>
        <p:blipFill>
          <a:blip r:embed="rId5"/>
          <a:stretch>
            <a:fillRect/>
          </a:stretch>
        </p:blipFill>
        <p:spPr>
          <a:xfrm>
            <a:off x="8331281" y="3925249"/>
            <a:ext cx="3783611" cy="2932751"/>
          </a:xfrm>
          <a:prstGeom prst="rect">
            <a:avLst/>
          </a:prstGeom>
          <a:solidFill>
            <a:schemeClr val="bg1"/>
          </a:solidFill>
        </p:spPr>
      </p:pic>
      <p:pic>
        <p:nvPicPr>
          <p:cNvPr id="7" name="Picture 6"/>
          <p:cNvPicPr>
            <a:picLocks noChangeAspect="1"/>
          </p:cNvPicPr>
          <p:nvPr/>
        </p:nvPicPr>
        <p:blipFill>
          <a:blip r:embed="rId6"/>
          <a:stretch>
            <a:fillRect/>
          </a:stretch>
        </p:blipFill>
        <p:spPr>
          <a:xfrm>
            <a:off x="390525" y="641705"/>
            <a:ext cx="3131744" cy="2858903"/>
          </a:xfrm>
          <a:prstGeom prst="rect">
            <a:avLst/>
          </a:prstGeom>
          <a:solidFill>
            <a:schemeClr val="bg1"/>
          </a:solidFill>
        </p:spPr>
      </p:pic>
      <p:sp>
        <p:nvSpPr>
          <p:cNvPr id="8" name="Textfeld 13"/>
          <p:cNvSpPr txBox="1"/>
          <p:nvPr/>
        </p:nvSpPr>
        <p:spPr>
          <a:xfrm>
            <a:off x="2478986" y="1143027"/>
            <a:ext cx="8362992" cy="4360937"/>
          </a:xfrm>
          <a:prstGeom prst="rect">
            <a:avLst/>
          </a:prstGeom>
          <a:solidFill>
            <a:schemeClr val="bg1">
              <a:alpha val="50000"/>
            </a:schemeClr>
          </a:solidFill>
        </p:spPr>
        <p:txBody>
          <a:bodyPr wrap="square" rtlCol="0">
            <a:spAutoFit/>
          </a:bodyPr>
          <a:lstStyle/>
          <a:p>
            <a:pPr algn="ctr"/>
            <a:r>
              <a:rPr lang="de-DE" sz="1261" b="1" dirty="0" smtClean="0"/>
              <a:t>CTAGTACCGTTCGGATAATG</a:t>
            </a:r>
            <a:r>
              <a:rPr lang="de-DE" sz="1261" b="1" dirty="0" smtClean="0">
                <a:solidFill>
                  <a:schemeClr val="bg1"/>
                </a:solidFill>
              </a:rPr>
              <a:t>CGTATGCCGTTGATGTATCTCGAATGTCCCTGAGA</a:t>
            </a:r>
            <a:r>
              <a:rPr lang="de-DE" sz="1261" b="1" dirty="0" smtClean="0"/>
              <a:t>TCCTCTGAGGTTCTGACTATGCTATGTCCCTGAGATCCTC</a:t>
            </a:r>
            <a:r>
              <a:rPr lang="de-DE" sz="1261" b="1" dirty="0" smtClean="0">
                <a:solidFill>
                  <a:schemeClr val="bg1"/>
                </a:solidFill>
              </a:rPr>
              <a:t>TGAGGTTCTGACTATGCTGCGTATGCCGTTGATG</a:t>
            </a:r>
            <a:r>
              <a:rPr lang="de-DE" sz="1261" b="1" dirty="0" smtClean="0"/>
              <a:t>TATCTCGAATGTTATCTGATATGCGTGACACCTGGATCCTA</a:t>
            </a:r>
            <a:r>
              <a:rPr lang="de-DE" sz="1261" b="1" dirty="0" smtClean="0">
                <a:solidFill>
                  <a:schemeClr val="bg1"/>
                </a:solidFill>
              </a:rPr>
              <a:t>GTACCGTTCGGATAATGCGTATGCCGTTGATGTATC</a:t>
            </a:r>
            <a:r>
              <a:rPr lang="de-DE" sz="1261" b="1" dirty="0" smtClean="0"/>
              <a:t>TCGAATGTCCCTGAGATCCTCTGAGGTTTTTTACTATGCTA</a:t>
            </a:r>
            <a:r>
              <a:rPr lang="de-DE" sz="1261" b="1" dirty="0" smtClean="0">
                <a:solidFill>
                  <a:schemeClr val="bg1"/>
                </a:solidFill>
              </a:rPr>
              <a:t>TGTCCCTGAGATCCTCTGAGGTTCTGACTATGCTG</a:t>
            </a:r>
            <a:r>
              <a:rPr lang="de-DE" sz="1261" b="1" dirty="0" smtClean="0"/>
              <a:t>CGTATGCCGTTGATGTATCTCGAATGTTATCTGATATGCGT</a:t>
            </a:r>
            <a:r>
              <a:rPr lang="de-DE" sz="1261" b="1" dirty="0" smtClean="0">
                <a:solidFill>
                  <a:schemeClr val="bg1"/>
                </a:solidFill>
              </a:rPr>
              <a:t>GACACCTGGATCCTAG</a:t>
            </a:r>
            <a:r>
              <a:rPr lang="de-DE" sz="1261" b="1" dirty="0" smtClean="0"/>
              <a:t>TACCGTTCGGATAAT</a:t>
            </a:r>
            <a:r>
              <a:rPr lang="de-DE" sz="1261" b="1" dirty="0" smtClean="0">
                <a:solidFill>
                  <a:schemeClr val="bg1"/>
                </a:solidFill>
              </a:rPr>
              <a:t>GCG</a:t>
            </a:r>
            <a:r>
              <a:rPr lang="de-DE" sz="1261" b="1" dirty="0" smtClean="0"/>
              <a:t>TATGCCGTTGATGTATCTCGAATGTCCCTGAGATCCTCTGA</a:t>
            </a:r>
            <a:r>
              <a:rPr lang="de-DE" sz="1261" b="1" dirty="0" smtClean="0">
                <a:solidFill>
                  <a:schemeClr val="bg1"/>
                </a:solidFill>
              </a:rPr>
              <a:t>GGTTCTGACTATGCTAT</a:t>
            </a:r>
            <a:r>
              <a:rPr lang="de-DE" sz="1261" b="1" dirty="0" smtClean="0"/>
              <a:t>GTCCCTGAGATCCT</a:t>
            </a:r>
            <a:r>
              <a:rPr lang="de-DE" sz="1261" b="1" dirty="0" smtClean="0">
                <a:solidFill>
                  <a:schemeClr val="bg1"/>
                </a:solidFill>
              </a:rPr>
              <a:t>CTGA</a:t>
            </a:r>
            <a:r>
              <a:rPr lang="de-DE" sz="1261" b="1" dirty="0" smtClean="0"/>
              <a:t>GGTTCTGACTATGCTGCGTATGGGGGGGTGTATCTCGAA</a:t>
            </a:r>
            <a:r>
              <a:rPr lang="de-DE" sz="1261" b="1" dirty="0" smtClean="0">
                <a:solidFill>
                  <a:schemeClr val="bg1"/>
                </a:solidFill>
              </a:rPr>
              <a:t>TGTTATCTGATATGCGT</a:t>
            </a:r>
            <a:r>
              <a:rPr lang="de-DE" sz="1261" b="1" dirty="0" smtClean="0"/>
              <a:t>GACACCTGGATCCTA</a:t>
            </a:r>
            <a:r>
              <a:rPr lang="de-DE" sz="1261" b="1" dirty="0" smtClean="0">
                <a:solidFill>
                  <a:schemeClr val="bg1"/>
                </a:solidFill>
              </a:rPr>
              <a:t>GTAC</a:t>
            </a:r>
            <a:r>
              <a:rPr lang="de-DE" sz="1261" b="1" dirty="0" smtClean="0"/>
              <a:t>CGTTCGGATAATGCGTATGCCGTTGATGTATCTCGAATGT</a:t>
            </a:r>
            <a:r>
              <a:rPr lang="de-DE" sz="1261" b="1" dirty="0" smtClean="0">
                <a:solidFill>
                  <a:schemeClr val="bg1"/>
                </a:solidFill>
              </a:rPr>
              <a:t>CCCTGAGATCCTCTGAG</a:t>
            </a:r>
            <a:r>
              <a:rPr lang="de-DE" sz="1261" b="1" dirty="0" smtClean="0"/>
              <a:t>GTTCTGACTATGCTA</a:t>
            </a:r>
            <a:r>
              <a:rPr lang="de-DE" sz="1261" b="1" dirty="0" smtClean="0">
                <a:solidFill>
                  <a:schemeClr val="bg1"/>
                </a:solidFill>
              </a:rPr>
              <a:t>TGTC</a:t>
            </a:r>
            <a:r>
              <a:rPr lang="de-DE" sz="1261" b="1" dirty="0" smtClean="0"/>
              <a:t>CCTGAGATCCTCTGAGGTTCTGACTATGCTGCGTATGCC</a:t>
            </a:r>
            <a:r>
              <a:rPr lang="de-DE" sz="1261" b="1" dirty="0" smtClean="0">
                <a:solidFill>
                  <a:schemeClr val="bg1"/>
                </a:solidFill>
              </a:rPr>
              <a:t>GTTGATGTATCTCGAATGTTA</a:t>
            </a:r>
            <a:r>
              <a:rPr lang="de-DE" sz="1261" b="1" dirty="0" smtClean="0"/>
              <a:t>TCTG</a:t>
            </a:r>
            <a:r>
              <a:rPr lang="de-DE" sz="1261" b="1" dirty="0" smtClean="0">
                <a:solidFill>
                  <a:schemeClr val="bg1"/>
                </a:solidFill>
              </a:rPr>
              <a:t>ATATGCGTGAC</a:t>
            </a:r>
            <a:r>
              <a:rPr lang="de-DE" sz="1261" b="1" dirty="0" smtClean="0"/>
              <a:t>ACCTGGATCCTAGTACCGTTCGGATAATGCGTATGCCGTT</a:t>
            </a:r>
            <a:r>
              <a:rPr lang="de-DE" sz="1261" b="1" dirty="0" smtClean="0">
                <a:solidFill>
                  <a:schemeClr val="bg1"/>
                </a:solidFill>
              </a:rPr>
              <a:t>GATGTATCT</a:t>
            </a:r>
            <a:r>
              <a:rPr lang="de-DE" sz="1261" b="1" dirty="0" smtClean="0"/>
              <a:t>CGAA</a:t>
            </a:r>
            <a:r>
              <a:rPr lang="de-DE" sz="1261" b="1" dirty="0" smtClean="0">
                <a:solidFill>
                  <a:schemeClr val="bg1"/>
                </a:solidFill>
              </a:rPr>
              <a:t>TGTCCCTGAGATCCTCTGAGGT</a:t>
            </a:r>
            <a:r>
              <a:rPr lang="de-DE" sz="1261" b="1" dirty="0" smtClean="0"/>
              <a:t>TCTGACTATGCTATGTCCCTGAGATCCTCTGAGGTTCTGA</a:t>
            </a:r>
            <a:r>
              <a:rPr lang="de-DE" sz="1261" b="1" dirty="0" smtClean="0">
                <a:solidFill>
                  <a:schemeClr val="bg1"/>
                </a:solidFill>
              </a:rPr>
              <a:t>CTATGCTGCGTATGCCGTTGATGTATCTCGAATGT</a:t>
            </a:r>
            <a:r>
              <a:rPr lang="de-DE" sz="1261" b="1" dirty="0" smtClean="0"/>
              <a:t>TATCTGATATGCGTGACACCTGGATCCTAGTACCGTTCGGA</a:t>
            </a:r>
            <a:r>
              <a:rPr lang="de-DE" sz="1261" b="1" dirty="0" smtClean="0">
                <a:solidFill>
                  <a:schemeClr val="bg1"/>
                </a:solidFill>
              </a:rPr>
              <a:t>TAATGCGTATGCCGTTGATGTATCTCGAATGTCCC</a:t>
            </a:r>
            <a:r>
              <a:rPr lang="de-DE" sz="1261" b="1" dirty="0" smtClean="0"/>
              <a:t>TGAGATCCTCTGAGGTTCTGACTATGCTATGTCCCTGAGA</a:t>
            </a:r>
            <a:r>
              <a:rPr lang="de-DE" sz="1261" b="1" dirty="0" smtClean="0">
                <a:solidFill>
                  <a:schemeClr val="bg1"/>
                </a:solidFill>
              </a:rPr>
              <a:t>TCCTCTGAGGTTCTGACTATGCTGCGTATGCCGTT</a:t>
            </a:r>
            <a:r>
              <a:rPr lang="de-DE" sz="1261" b="1" dirty="0" smtClean="0"/>
              <a:t>GATGTATCTCGAATGTTATCTGATATGCGTGACACCTGGAT</a:t>
            </a:r>
            <a:r>
              <a:rPr lang="de-DE" sz="1261" b="1" dirty="0" smtClean="0">
                <a:solidFill>
                  <a:schemeClr val="bg1"/>
                </a:solidFill>
              </a:rPr>
              <a:t>CCTAGTACCGTTCGGATAATGCGTATGCCGTTGAT</a:t>
            </a:r>
            <a:r>
              <a:rPr lang="de-DE" sz="1261" b="1" dirty="0" smtClean="0"/>
              <a:t>GTATCTCGAATGTCCCTGAGATCCCTCTGAGGTTCTGACT</a:t>
            </a:r>
            <a:r>
              <a:rPr lang="de-DE" sz="1261" b="1" dirty="0" smtClean="0">
                <a:solidFill>
                  <a:schemeClr val="bg1"/>
                </a:solidFill>
              </a:rPr>
              <a:t>ATGCTATGTCCCTGAGATCCTCTGAGGTTCTGACT</a:t>
            </a:r>
            <a:r>
              <a:rPr lang="de-DE" sz="1261" b="1" dirty="0" smtClean="0"/>
              <a:t>ATGCTGCGTATGCCGTTGATGTATCTCGAATGTTATCTGAT</a:t>
            </a:r>
            <a:r>
              <a:rPr lang="de-DE" sz="1261" b="1" dirty="0" smtClean="0">
                <a:solidFill>
                  <a:schemeClr val="bg1"/>
                </a:solidFill>
              </a:rPr>
              <a:t>ATGCGTGACACCTGGATCCTAGTACCGTTCGGATA</a:t>
            </a:r>
            <a:r>
              <a:rPr lang="de-DE" sz="1261" b="1" dirty="0" smtClean="0"/>
              <a:t>ATGCGTATTTTTTTTGTTGATGTATCTCGAATGTCCCTGAG</a:t>
            </a:r>
            <a:r>
              <a:rPr lang="de-DE" sz="1261" b="1" dirty="0" smtClean="0">
                <a:solidFill>
                  <a:schemeClr val="bg1"/>
                </a:solidFill>
              </a:rPr>
              <a:t>ATCCTCTGAGGTTCTGACTATGCTATGTCCCTGAG</a:t>
            </a:r>
            <a:r>
              <a:rPr lang="de-DE" sz="1261" b="1" dirty="0" smtClean="0"/>
              <a:t>ATCCTCTGAGGTTCTGACTATGCTGCGTATGCCGTTGATG</a:t>
            </a:r>
            <a:r>
              <a:rPr lang="de-DE" sz="1261" b="1" dirty="0" smtClean="0">
                <a:solidFill>
                  <a:schemeClr val="bg1"/>
                </a:solidFill>
              </a:rPr>
              <a:t>TATCTCGAATGTTATCTGATATGCGTGACACCTGGA</a:t>
            </a:r>
            <a:r>
              <a:rPr lang="de-DE" sz="1261" b="1" dirty="0" smtClean="0"/>
              <a:t>TCCTAGTACCGTTCGGATAATGCGTAAAATGCCGTTGATG</a:t>
            </a:r>
            <a:r>
              <a:rPr lang="de-DE" sz="1261" b="1" dirty="0" smtClean="0">
                <a:solidFill>
                  <a:schemeClr val="bg1"/>
                </a:solidFill>
              </a:rPr>
              <a:t>TATCTCGAATGTCCCTGAGATCCTCTGAGGTTCTG</a:t>
            </a:r>
            <a:r>
              <a:rPr lang="de-DE" sz="1261" b="1" dirty="0" smtClean="0"/>
              <a:t>ACTATGCTTTTTATGTCCCCCCCTGAGATCCTCTGAGGTTC</a:t>
            </a:r>
            <a:r>
              <a:rPr lang="de-DE" sz="1261" b="1" dirty="0" smtClean="0">
                <a:solidFill>
                  <a:schemeClr val="bg1"/>
                </a:solidFill>
              </a:rPr>
              <a:t>TGACTATGCTGCGTATGCCGTTGATGTATCTCGAAT</a:t>
            </a:r>
            <a:r>
              <a:rPr lang="de-DE" sz="1261" b="1" dirty="0" smtClean="0"/>
              <a:t>GTTATCTGATATGCGTGACACCTGGATCCTAAAAGTACCG</a:t>
            </a:r>
            <a:r>
              <a:rPr lang="de-DE" sz="1261" b="1" dirty="0" smtClean="0">
                <a:solidFill>
                  <a:schemeClr val="bg1"/>
                </a:solidFill>
              </a:rPr>
              <a:t>TTCGGATAATGCGTATGCCGTTGATGTATCTCGAA</a:t>
            </a:r>
            <a:r>
              <a:rPr lang="de-DE" sz="1261" b="1" dirty="0" smtClean="0"/>
              <a:t>TGTCCCTGAGGGGATCCTCTGAGGTTCTGACTATGCTAAA</a:t>
            </a:r>
            <a:r>
              <a:rPr lang="de-DE" sz="1261" b="1" dirty="0" smtClean="0">
                <a:solidFill>
                  <a:schemeClr val="bg1"/>
                </a:solidFill>
              </a:rPr>
              <a:t>ATGTCCCTGAGATCCTCTGAGGTTCTGACTATGCT</a:t>
            </a:r>
            <a:r>
              <a:rPr lang="de-DE" sz="1261" b="1" dirty="0" smtClean="0"/>
              <a:t>GCGTATGCCGTTGATGTATCTCGAATGTTATCTGATATGCG</a:t>
            </a:r>
            <a:r>
              <a:rPr lang="de-DE" sz="1261" b="1" dirty="0" smtClean="0">
                <a:solidFill>
                  <a:schemeClr val="bg1"/>
                </a:solidFill>
              </a:rPr>
              <a:t>TGACACCTGGATCCTAGTACCGTTCGGATAATGC</a:t>
            </a:r>
            <a:r>
              <a:rPr lang="de-DE" sz="1261" b="1" dirty="0" smtClean="0"/>
              <a:t>GTATGCCGTTGAGGGGTGTATCTCGAATGTCCCTGAGATT</a:t>
            </a:r>
            <a:r>
              <a:rPr lang="de-DE" sz="1261" b="1" dirty="0" smtClean="0">
                <a:solidFill>
                  <a:schemeClr val="bg1"/>
                </a:solidFill>
              </a:rPr>
              <a:t>TTCCTCTGAGGTTCTGACTATGCTATGTCCCTGAG</a:t>
            </a:r>
            <a:r>
              <a:rPr lang="de-DE" sz="1261" b="1" dirty="0" smtClean="0"/>
              <a:t>ATCCTCTGAGGTTCTGACTATGCTGCGTATGCCGTTGATG</a:t>
            </a:r>
            <a:r>
              <a:rPr lang="de-DE" sz="1261" b="1" dirty="0" smtClean="0">
                <a:solidFill>
                  <a:schemeClr val="bg1"/>
                </a:solidFill>
              </a:rPr>
              <a:t>TATCTCGAATGTTATCTGATATGCGTGACACCTGG</a:t>
            </a:r>
            <a:r>
              <a:rPr lang="de-DE" sz="1261" b="1" dirty="0" smtClean="0"/>
              <a:t>ATCCTAGTACCGTTCGGATAATGCGTATGCCGTTGATGTAT</a:t>
            </a:r>
            <a:r>
              <a:rPr lang="de-DE" sz="1261" b="1" dirty="0" smtClean="0">
                <a:solidFill>
                  <a:schemeClr val="bg1"/>
                </a:solidFill>
              </a:rPr>
              <a:t>CTCGAATGTCCCTGAGATCCTCTGAGGTTCTGACT</a:t>
            </a:r>
            <a:r>
              <a:rPr lang="de-DE" sz="1261" b="1" dirty="0" smtClean="0"/>
              <a:t>ATGCTATGTCCCTGAGATCCTCTGAGGTTCTGACTATGCTGCGTATGCCGTTG</a:t>
            </a:r>
            <a:endParaRPr lang="de-DE" sz="1261" b="1" dirty="0"/>
          </a:p>
        </p:txBody>
      </p:sp>
      <p:pic>
        <p:nvPicPr>
          <p:cNvPr id="1026" name="Picture 2" descr="http://www.nature.com/nchem/journal/v4/n2/images/nchem.1243-f4.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15745" y="2550284"/>
            <a:ext cx="4432322" cy="40481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8639159" y="243635"/>
            <a:ext cx="3187469" cy="6614365"/>
            <a:chOff x="8927423" y="138860"/>
            <a:chExt cx="3187469" cy="6614365"/>
          </a:xfrm>
          <a:solidFill>
            <a:schemeClr val="bg1"/>
          </a:solidFill>
        </p:grpSpPr>
        <p:pic>
          <p:nvPicPr>
            <p:cNvPr id="10" name="Picture 12" descr="http://www.chemie.unibas.ch/%7Eteam2010/SMueller/3U.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9052766" y="2234694"/>
              <a:ext cx="2436805" cy="784512"/>
            </a:xfrm>
            <a:prstGeom prst="rect">
              <a:avLst/>
            </a:prstGeom>
            <a:grpFill/>
            <a:extLst/>
          </p:spPr>
        </p:pic>
        <p:pic>
          <p:nvPicPr>
            <p:cNvPr id="11" name="Picture 14" descr="Beschreibung: Beschreibung: skelett chloranilin"/>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31204" y="3248336"/>
              <a:ext cx="617395" cy="679136"/>
            </a:xfrm>
            <a:prstGeom prst="rect">
              <a:avLst/>
            </a:prstGeom>
            <a:grpFill/>
            <a:extLst/>
          </p:spPr>
        </p:pic>
        <p:pic>
          <p:nvPicPr>
            <p:cNvPr id="12" name="Picture 18" descr="http://www.zct-berlin.de/struktur/ertapenem.gif"/>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96096" y="4332408"/>
              <a:ext cx="3018796" cy="1053226"/>
            </a:xfrm>
            <a:prstGeom prst="rect">
              <a:avLst/>
            </a:prstGeom>
            <a:grpFill/>
            <a:extLst/>
          </p:spPr>
        </p:pic>
        <p:pic>
          <p:nvPicPr>
            <p:cNvPr id="13" name="Picture 20" descr="Etacrynic acid.pn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71601" y="5378550"/>
              <a:ext cx="2119438" cy="900762"/>
            </a:xfrm>
            <a:prstGeom prst="rect">
              <a:avLst/>
            </a:prstGeom>
            <a:grpFill/>
            <a:extLst/>
          </p:spPr>
        </p:pic>
        <p:pic>
          <p:nvPicPr>
            <p:cNvPr id="14" name="Picture 22" descr="Dimetindene maleate.png"/>
            <p:cNvPicPr>
              <a:picLocks noChangeAspect="1" noChangeArrowheads="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017355" y="3103602"/>
              <a:ext cx="1374717" cy="1192911"/>
            </a:xfrm>
            <a:prstGeom prst="rect">
              <a:avLst/>
            </a:prstGeom>
            <a:grpFill/>
            <a:extLst/>
          </p:spPr>
        </p:pic>
        <p:pic>
          <p:nvPicPr>
            <p:cNvPr id="15" name="Picture 30" descr="Beschreibung: Beschreibung: 1000px-L-Cystein_-_L-Cysteine"/>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10262451" y="1319792"/>
              <a:ext cx="1054854" cy="694335"/>
            </a:xfrm>
            <a:prstGeom prst="rect">
              <a:avLst/>
            </a:prstGeom>
            <a:grpFill/>
            <a:extLst/>
          </p:spPr>
        </p:pic>
        <p:pic>
          <p:nvPicPr>
            <p:cNvPr id="16" name="Picture 32" descr="Beschreibung: Beschreibung: 1000px-L-Prolin_-_L-Proline"/>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9214370" y="1345610"/>
              <a:ext cx="852452" cy="649936"/>
            </a:xfrm>
            <a:prstGeom prst="rect">
              <a:avLst/>
            </a:prstGeom>
            <a:grpFill/>
            <a:extLst/>
          </p:spPr>
        </p:pic>
        <p:pic>
          <p:nvPicPr>
            <p:cNvPr id="17" name="Picture 38" descr="http://de.academic.ru/pictures/dewiki/50/220px-Escitalopram-skeletal.png"/>
            <p:cNvPicPr>
              <a:picLocks noChangeAspect="1" noChangeArrowheads="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20864" y="138860"/>
              <a:ext cx="1468707" cy="1161615"/>
            </a:xfrm>
            <a:prstGeom prst="rect">
              <a:avLst/>
            </a:prstGeom>
            <a:grpFill/>
            <a:extLst/>
          </p:spPr>
        </p:pic>
        <p:pic>
          <p:nvPicPr>
            <p:cNvPr id="18" name="Picture 42" descr="http://www.chemistry-reference.com/images/structural/glycerol.png"/>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10115970" y="6269215"/>
              <a:ext cx="1125604" cy="484010"/>
            </a:xfrm>
            <a:prstGeom prst="rect">
              <a:avLst/>
            </a:prstGeom>
            <a:grpFill/>
            <a:extLst/>
          </p:spPr>
        </p:pic>
        <p:pic>
          <p:nvPicPr>
            <p:cNvPr id="19" name="Picture 48" descr="http://www.chemistry-reference.com/images/structural/alizarin.png"/>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8927423" y="186801"/>
              <a:ext cx="1426347" cy="987746"/>
            </a:xfrm>
            <a:prstGeom prst="rect">
              <a:avLst/>
            </a:prstGeom>
            <a:grpFill/>
            <a:extLst/>
          </p:spPr>
        </p:pic>
      </p:grpSp>
    </p:spTree>
    <p:extLst>
      <p:ext uri="{BB962C8B-B14F-4D97-AF65-F5344CB8AC3E}">
        <p14:creationId xmlns:p14="http://schemas.microsoft.com/office/powerpoint/2010/main" val="423917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9"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1+#ppt_w/2"/>
                                          </p:val>
                                        </p:tav>
                                        <p:tav tm="100000">
                                          <p:val>
                                            <p:strVal val="#ppt_x"/>
                                          </p:val>
                                        </p:tav>
                                      </p:tavLst>
                                    </p:anim>
                                    <p:anim calcmode="lin" valueType="num">
                                      <p:cBhvr additive="base">
                                        <p:cTn id="20" dur="7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wipe(down)">
                                      <p:cBhvr>
                                        <p:cTn id="30" dur="500"/>
                                        <p:tgtEl>
                                          <p:spTgt spid="10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3" name="Group 2"/>
          <p:cNvGrpSpPr>
            <a:grpSpLocks/>
          </p:cNvGrpSpPr>
          <p:nvPr/>
        </p:nvGrpSpPr>
        <p:grpSpPr bwMode="auto">
          <a:xfrm>
            <a:off x="5824538" y="720725"/>
            <a:ext cx="4583112" cy="2794000"/>
            <a:chOff x="2587" y="1407"/>
            <a:chExt cx="3220" cy="1957"/>
          </a:xfrm>
        </p:grpSpPr>
        <p:pic>
          <p:nvPicPr>
            <p:cNvPr id="35909" name="Picture 3" descr="IMG_4140"/>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85" y="1407"/>
              <a:ext cx="2822" cy="1957"/>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cxnSp>
          <p:nvCxnSpPr>
            <p:cNvPr id="35910" name="AutoShape 8"/>
            <p:cNvCxnSpPr>
              <a:cxnSpLocks noChangeShapeType="1"/>
              <a:stCxn id="20482" idx="3"/>
              <a:endCxn id="35909" idx="1"/>
            </p:cNvCxnSpPr>
            <p:nvPr/>
          </p:nvCxnSpPr>
          <p:spPr bwMode="auto">
            <a:xfrm>
              <a:off x="2587" y="2329"/>
              <a:ext cx="398" cy="56"/>
            </a:xfrm>
            <a:prstGeom prst="straightConnector1">
              <a:avLst/>
            </a:prstGeom>
            <a:noFill/>
            <a:ln w="57150">
              <a:solidFill>
                <a:schemeClr val="bg1"/>
              </a:solidFill>
              <a:round/>
              <a:headEnd/>
              <a:tailEnd type="diamond"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87" name="Group 10"/>
          <p:cNvGrpSpPr>
            <a:grpSpLocks/>
          </p:cNvGrpSpPr>
          <p:nvPr/>
        </p:nvGrpSpPr>
        <p:grpSpPr bwMode="auto">
          <a:xfrm>
            <a:off x="7588251" y="2905126"/>
            <a:ext cx="2951163" cy="3465513"/>
            <a:chOff x="3067" y="1240"/>
            <a:chExt cx="2264" cy="2601"/>
          </a:xfrm>
        </p:grpSpPr>
        <p:pic>
          <p:nvPicPr>
            <p:cNvPr id="35907" name="Picture 11" descr="IMG_108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67" y="1240"/>
              <a:ext cx="2264" cy="2211"/>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sp>
          <p:nvSpPr>
            <p:cNvPr id="35908" name="Text Box 8"/>
            <p:cNvSpPr txBox="1">
              <a:spLocks noChangeArrowheads="1"/>
            </p:cNvSpPr>
            <p:nvPr/>
          </p:nvSpPr>
          <p:spPr bwMode="auto">
            <a:xfrm>
              <a:off x="3599" y="3494"/>
              <a:ext cx="1200"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50000"/>
                </a:spcBef>
                <a:buFontTx/>
                <a:buNone/>
              </a:pPr>
              <a:endParaRPr lang="en-US" altLang="en-US" sz="2400">
                <a:solidFill>
                  <a:srgbClr val="1C1C1C"/>
                </a:solidFill>
                <a:cs typeface="Arial" panose="020B0604020202020204" pitchFamily="34" charset="0"/>
              </a:endParaRPr>
            </a:p>
          </p:txBody>
        </p:sp>
      </p:grpSp>
      <p:pic>
        <p:nvPicPr>
          <p:cNvPr id="20482" name="Picture 1" descr="IMG_414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55800" y="749300"/>
            <a:ext cx="3868738" cy="2700338"/>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pic>
        <p:nvPicPr>
          <p:cNvPr id="20485" name="Picture 8" descr="IMG_107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27200" y="3100389"/>
            <a:ext cx="2960688" cy="2884487"/>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3582273" y="1136651"/>
            <a:ext cx="4769069" cy="3904177"/>
            <a:chOff x="1402896" y="606333"/>
            <a:chExt cx="5848458" cy="5312543"/>
          </a:xfrm>
        </p:grpSpPr>
        <p:sp>
          <p:nvSpPr>
            <p:cNvPr id="35854" name="Rectangle 4"/>
            <p:cNvSpPr>
              <a:spLocks noChangeArrowheads="1"/>
            </p:cNvSpPr>
            <p:nvPr/>
          </p:nvSpPr>
          <p:spPr bwMode="auto">
            <a:xfrm>
              <a:off x="2496244" y="606333"/>
              <a:ext cx="4718212" cy="4331764"/>
            </a:xfrm>
            <a:prstGeom prst="rect">
              <a:avLst/>
            </a:prstGeom>
            <a:solidFill>
              <a:schemeClr val="bg1"/>
            </a:solidFill>
            <a:ln>
              <a:noFill/>
            </a:ln>
            <a:effectLst/>
            <a:extLst>
              <a:ext uri="{91240B29-F687-4F45-9708-019B960494DF}">
                <a14:hiddenLine xmlns:a14="http://schemas.microsoft.com/office/drawing/2010/main" w="1270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800">
                <a:solidFill>
                  <a:srgbClr val="333333"/>
                </a:solidFill>
                <a:cs typeface="Arial" panose="020B0604020202020204" pitchFamily="34" charset="0"/>
              </a:endParaRPr>
            </a:p>
          </p:txBody>
        </p:sp>
        <p:sp>
          <p:nvSpPr>
            <p:cNvPr id="35855" name="Freeform 5"/>
            <p:cNvSpPr>
              <a:spLocks/>
            </p:cNvSpPr>
            <p:nvPr/>
          </p:nvSpPr>
          <p:spPr bwMode="auto">
            <a:xfrm>
              <a:off x="2452810" y="775708"/>
              <a:ext cx="4730057" cy="4344504"/>
            </a:xfrm>
            <a:custGeom>
              <a:avLst/>
              <a:gdLst>
                <a:gd name="T0" fmla="*/ 0 w 5760"/>
                <a:gd name="T1" fmla="*/ 2147483646 h 5759"/>
                <a:gd name="T2" fmla="*/ 0 w 5760"/>
                <a:gd name="T3" fmla="*/ 0 h 5759"/>
                <a:gd name="T4" fmla="*/ 0 w 5760"/>
                <a:gd name="T5" fmla="*/ 0 h 5759"/>
                <a:gd name="T6" fmla="*/ 2147483646 w 5760"/>
                <a:gd name="T7" fmla="*/ 0 h 5759"/>
                <a:gd name="T8" fmla="*/ 2147483646 w 5760"/>
                <a:gd name="T9" fmla="*/ 0 h 5759"/>
                <a:gd name="T10" fmla="*/ 2147483646 w 5760"/>
                <a:gd name="T11" fmla="*/ 2147483646 h 5759"/>
                <a:gd name="T12" fmla="*/ 2147483646 w 5760"/>
                <a:gd name="T13" fmla="*/ 2147483646 h 5759"/>
                <a:gd name="T14" fmla="*/ 0 w 5760"/>
                <a:gd name="T15" fmla="*/ 2147483646 h 57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0" h="5759">
                  <a:moveTo>
                    <a:pt x="0" y="5759"/>
                  </a:moveTo>
                  <a:lnTo>
                    <a:pt x="0" y="0"/>
                  </a:lnTo>
                  <a:lnTo>
                    <a:pt x="5760" y="0"/>
                  </a:lnTo>
                  <a:lnTo>
                    <a:pt x="5760" y="5759"/>
                  </a:lnTo>
                  <a:lnTo>
                    <a:pt x="0" y="57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6" name="Line 1510"/>
            <p:cNvSpPr>
              <a:spLocks noChangeShapeType="1"/>
            </p:cNvSpPr>
            <p:nvPr/>
          </p:nvSpPr>
          <p:spPr bwMode="auto">
            <a:xfrm>
              <a:off x="2452810" y="5120212"/>
              <a:ext cx="473005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7" name="Rectangle 7"/>
            <p:cNvSpPr>
              <a:spLocks noChangeArrowheads="1"/>
            </p:cNvSpPr>
            <p:nvPr/>
          </p:nvSpPr>
          <p:spPr bwMode="auto">
            <a:xfrm>
              <a:off x="2387664"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0</a:t>
              </a:r>
              <a:endParaRPr lang="en-US" altLang="en-US" sz="1800">
                <a:solidFill>
                  <a:srgbClr val="333333"/>
                </a:solidFill>
                <a:cs typeface="Arial" panose="020B0604020202020204" pitchFamily="34" charset="0"/>
              </a:endParaRPr>
            </a:p>
          </p:txBody>
        </p:sp>
        <p:sp>
          <p:nvSpPr>
            <p:cNvPr id="35858" name="Line 1513"/>
            <p:cNvSpPr>
              <a:spLocks noChangeShapeType="1"/>
            </p:cNvSpPr>
            <p:nvPr/>
          </p:nvSpPr>
          <p:spPr bwMode="auto">
            <a:xfrm>
              <a:off x="4028180" y="4990684"/>
              <a:ext cx="0" cy="1295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9" name="Rectangle 9"/>
            <p:cNvSpPr>
              <a:spLocks noChangeArrowheads="1"/>
            </p:cNvSpPr>
            <p:nvPr/>
          </p:nvSpPr>
          <p:spPr bwMode="auto">
            <a:xfrm>
              <a:off x="3963033"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a:t>
              </a:r>
              <a:endParaRPr lang="en-US" altLang="en-US" sz="1800">
                <a:solidFill>
                  <a:srgbClr val="333333"/>
                </a:solidFill>
                <a:cs typeface="Arial" panose="020B0604020202020204" pitchFamily="34" charset="0"/>
              </a:endParaRPr>
            </a:p>
          </p:txBody>
        </p:sp>
        <p:sp>
          <p:nvSpPr>
            <p:cNvPr id="35860" name="Line 1515"/>
            <p:cNvSpPr>
              <a:spLocks noChangeShapeType="1"/>
            </p:cNvSpPr>
            <p:nvPr/>
          </p:nvSpPr>
          <p:spPr bwMode="auto">
            <a:xfrm>
              <a:off x="5607498" y="4990684"/>
              <a:ext cx="0" cy="1295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1" name="Rectangle 11"/>
            <p:cNvSpPr>
              <a:spLocks noChangeArrowheads="1"/>
            </p:cNvSpPr>
            <p:nvPr/>
          </p:nvSpPr>
          <p:spPr bwMode="auto">
            <a:xfrm>
              <a:off x="5546300"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2</a:t>
              </a:r>
              <a:endParaRPr lang="en-US" altLang="en-US" sz="1800">
                <a:solidFill>
                  <a:srgbClr val="333333"/>
                </a:solidFill>
                <a:cs typeface="Arial" panose="020B0604020202020204" pitchFamily="34" charset="0"/>
              </a:endParaRPr>
            </a:p>
          </p:txBody>
        </p:sp>
        <p:sp>
          <p:nvSpPr>
            <p:cNvPr id="35862" name="Rectangle 12"/>
            <p:cNvSpPr>
              <a:spLocks noChangeArrowheads="1"/>
            </p:cNvSpPr>
            <p:nvPr/>
          </p:nvSpPr>
          <p:spPr bwMode="auto">
            <a:xfrm>
              <a:off x="7107849"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3</a:t>
              </a:r>
              <a:endParaRPr lang="en-US" altLang="en-US" sz="1800">
                <a:solidFill>
                  <a:srgbClr val="333333"/>
                </a:solidFill>
                <a:cs typeface="Arial" panose="020B0604020202020204" pitchFamily="34" charset="0"/>
              </a:endParaRPr>
            </a:p>
          </p:txBody>
        </p:sp>
        <p:sp>
          <p:nvSpPr>
            <p:cNvPr id="35863" name="Line 1518"/>
            <p:cNvSpPr>
              <a:spLocks noChangeShapeType="1"/>
            </p:cNvSpPr>
            <p:nvPr/>
          </p:nvSpPr>
          <p:spPr bwMode="auto">
            <a:xfrm flipV="1">
              <a:off x="2437017" y="775708"/>
              <a:ext cx="0" cy="434450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4" name="Line 1519"/>
            <p:cNvSpPr>
              <a:spLocks noChangeShapeType="1"/>
            </p:cNvSpPr>
            <p:nvPr/>
          </p:nvSpPr>
          <p:spPr bwMode="auto">
            <a:xfrm flipH="1">
              <a:off x="2452810" y="5120212"/>
              <a:ext cx="1421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5" name="Rectangle 15"/>
            <p:cNvSpPr>
              <a:spLocks noChangeArrowheads="1"/>
            </p:cNvSpPr>
            <p:nvPr/>
          </p:nvSpPr>
          <p:spPr bwMode="auto">
            <a:xfrm>
              <a:off x="1996783" y="4965203"/>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0.5</a:t>
              </a:r>
              <a:endParaRPr lang="en-US" altLang="en-US" sz="1800">
                <a:solidFill>
                  <a:srgbClr val="333333"/>
                </a:solidFill>
                <a:cs typeface="Arial" panose="020B0604020202020204" pitchFamily="34" charset="0"/>
              </a:endParaRPr>
            </a:p>
          </p:txBody>
        </p:sp>
        <p:sp>
          <p:nvSpPr>
            <p:cNvPr id="35866" name="Line 1521"/>
            <p:cNvSpPr>
              <a:spLocks noChangeShapeType="1"/>
            </p:cNvSpPr>
            <p:nvPr/>
          </p:nvSpPr>
          <p:spPr bwMode="auto">
            <a:xfrm flipH="1">
              <a:off x="2452810" y="3667798"/>
              <a:ext cx="142139" cy="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7" name="Rectangle 17"/>
            <p:cNvSpPr>
              <a:spLocks noChangeArrowheads="1"/>
            </p:cNvSpPr>
            <p:nvPr/>
          </p:nvSpPr>
          <p:spPr bwMode="auto">
            <a:xfrm>
              <a:off x="1996783" y="3519159"/>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1.0</a:t>
              </a:r>
              <a:endParaRPr lang="en-US" altLang="en-US" sz="1800">
                <a:solidFill>
                  <a:srgbClr val="333333"/>
                </a:solidFill>
                <a:cs typeface="Arial" panose="020B0604020202020204" pitchFamily="34" charset="0"/>
              </a:endParaRPr>
            </a:p>
          </p:txBody>
        </p:sp>
        <p:sp>
          <p:nvSpPr>
            <p:cNvPr id="35868" name="Line 1523"/>
            <p:cNvSpPr>
              <a:spLocks noChangeShapeType="1"/>
            </p:cNvSpPr>
            <p:nvPr/>
          </p:nvSpPr>
          <p:spPr bwMode="auto">
            <a:xfrm flipH="1">
              <a:off x="2452810" y="2223876"/>
              <a:ext cx="14213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9" name="Rectangle 19"/>
            <p:cNvSpPr>
              <a:spLocks noChangeArrowheads="1"/>
            </p:cNvSpPr>
            <p:nvPr/>
          </p:nvSpPr>
          <p:spPr bwMode="auto">
            <a:xfrm>
              <a:off x="1996783" y="2068867"/>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1.5</a:t>
              </a:r>
              <a:endParaRPr lang="en-US" altLang="en-US" sz="1800">
                <a:solidFill>
                  <a:srgbClr val="333333"/>
                </a:solidFill>
                <a:cs typeface="Arial" panose="020B0604020202020204" pitchFamily="34" charset="0"/>
              </a:endParaRPr>
            </a:p>
          </p:txBody>
        </p:sp>
        <p:sp>
          <p:nvSpPr>
            <p:cNvPr id="35870" name="Line 1525"/>
            <p:cNvSpPr>
              <a:spLocks noChangeShapeType="1"/>
            </p:cNvSpPr>
            <p:nvPr/>
          </p:nvSpPr>
          <p:spPr bwMode="auto">
            <a:xfrm flipH="1">
              <a:off x="2452810" y="775708"/>
              <a:ext cx="1421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1" name="Rectangle 21"/>
            <p:cNvSpPr>
              <a:spLocks noChangeArrowheads="1"/>
            </p:cNvSpPr>
            <p:nvPr/>
          </p:nvSpPr>
          <p:spPr bwMode="auto">
            <a:xfrm>
              <a:off x="1996783" y="627069"/>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2.0</a:t>
              </a:r>
              <a:endParaRPr lang="en-US" altLang="en-US" sz="1800">
                <a:solidFill>
                  <a:srgbClr val="333333"/>
                </a:solidFill>
                <a:cs typeface="Arial" panose="020B0604020202020204" pitchFamily="34" charset="0"/>
              </a:endParaRPr>
            </a:p>
          </p:txBody>
        </p:sp>
        <p:sp>
          <p:nvSpPr>
            <p:cNvPr id="35872" name="Line 1527"/>
            <p:cNvSpPr>
              <a:spLocks noChangeShapeType="1"/>
            </p:cNvSpPr>
            <p:nvPr/>
          </p:nvSpPr>
          <p:spPr bwMode="auto">
            <a:xfrm flipV="1">
              <a:off x="7182867" y="775708"/>
              <a:ext cx="0" cy="434450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3" name="Line 1529"/>
            <p:cNvSpPr>
              <a:spLocks noChangeShapeType="1"/>
            </p:cNvSpPr>
            <p:nvPr/>
          </p:nvSpPr>
          <p:spPr bwMode="auto">
            <a:xfrm>
              <a:off x="2452810" y="775708"/>
              <a:ext cx="473005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4" name="Arc 1534"/>
            <p:cNvSpPr>
              <a:spLocks/>
            </p:cNvSpPr>
            <p:nvPr/>
          </p:nvSpPr>
          <p:spPr bwMode="auto">
            <a:xfrm>
              <a:off x="3556359" y="4542644"/>
              <a:ext cx="0" cy="46715"/>
            </a:xfrm>
            <a:custGeom>
              <a:avLst/>
              <a:gdLst>
                <a:gd name="T0" fmla="*/ 0 w 914"/>
                <a:gd name="T1" fmla="*/ 2147483646 h 21600"/>
                <a:gd name="T2" fmla="*/ 0 w 914"/>
                <a:gd name="T3" fmla="*/ 2147483646 h 21600"/>
                <a:gd name="T4" fmla="*/ 0 w 914"/>
                <a:gd name="T5" fmla="*/ 0 h 21600"/>
                <a:gd name="T6" fmla="*/ 0 60000 65536"/>
                <a:gd name="T7" fmla="*/ 0 60000 65536"/>
                <a:gd name="T8" fmla="*/ 0 60000 65536"/>
              </a:gdLst>
              <a:ahLst/>
              <a:cxnLst>
                <a:cxn ang="T6">
                  <a:pos x="T0" y="T1"/>
                </a:cxn>
                <a:cxn ang="T7">
                  <a:pos x="T2" y="T3"/>
                </a:cxn>
                <a:cxn ang="T8">
                  <a:pos x="T4" y="T5"/>
                </a:cxn>
              </a:cxnLst>
              <a:rect l="0" t="0" r="r" b="b"/>
              <a:pathLst>
                <a:path w="914" h="21600" fill="none" extrusionOk="0">
                  <a:moveTo>
                    <a:pt x="914" y="21595"/>
                  </a:moveTo>
                  <a:cubicBezTo>
                    <a:pt x="761" y="21598"/>
                    <a:pt x="609" y="21599"/>
                    <a:pt x="457" y="21600"/>
                  </a:cubicBezTo>
                  <a:cubicBezTo>
                    <a:pt x="304" y="21600"/>
                    <a:pt x="152" y="21598"/>
                    <a:pt x="-1" y="21595"/>
                  </a:cubicBezTo>
                </a:path>
                <a:path w="914" h="21600" stroke="0" extrusionOk="0">
                  <a:moveTo>
                    <a:pt x="914" y="21595"/>
                  </a:moveTo>
                  <a:cubicBezTo>
                    <a:pt x="761" y="21598"/>
                    <a:pt x="609" y="21599"/>
                    <a:pt x="457" y="21600"/>
                  </a:cubicBezTo>
                  <a:cubicBezTo>
                    <a:pt x="304" y="21600"/>
                    <a:pt x="152" y="21598"/>
                    <a:pt x="-1" y="21595"/>
                  </a:cubicBezTo>
                  <a:lnTo>
                    <a:pt x="457" y="0"/>
                  </a:lnTo>
                  <a:lnTo>
                    <a:pt x="914" y="21595"/>
                  </a:lnTo>
                  <a:close/>
                </a:path>
              </a:pathLst>
            </a:custGeom>
            <a:noFill/>
            <a:ln w="317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5" name="Arc 1536"/>
            <p:cNvSpPr>
              <a:spLocks/>
            </p:cNvSpPr>
            <p:nvPr/>
          </p:nvSpPr>
          <p:spPr bwMode="auto">
            <a:xfrm>
              <a:off x="4655959" y="3389630"/>
              <a:ext cx="0" cy="44592"/>
            </a:xfrm>
            <a:custGeom>
              <a:avLst/>
              <a:gdLst>
                <a:gd name="T0" fmla="*/ 0 w 1271"/>
                <a:gd name="T1" fmla="*/ 2147483646 h 21600"/>
                <a:gd name="T2" fmla="*/ 0 w 1271"/>
                <a:gd name="T3" fmla="*/ 2147483646 h 21600"/>
                <a:gd name="T4" fmla="*/ 0 w 1271"/>
                <a:gd name="T5" fmla="*/ 0 h 21600"/>
                <a:gd name="T6" fmla="*/ 0 60000 65536"/>
                <a:gd name="T7" fmla="*/ 0 60000 65536"/>
                <a:gd name="T8" fmla="*/ 0 60000 65536"/>
              </a:gdLst>
              <a:ahLst/>
              <a:cxnLst>
                <a:cxn ang="T6">
                  <a:pos x="T0" y="T1"/>
                </a:cxn>
                <a:cxn ang="T7">
                  <a:pos x="T2" y="T3"/>
                </a:cxn>
                <a:cxn ang="T8">
                  <a:pos x="T4" y="T5"/>
                </a:cxn>
              </a:cxnLst>
              <a:rect l="0" t="0" r="r" b="b"/>
              <a:pathLst>
                <a:path w="1271" h="21600" fill="none" extrusionOk="0">
                  <a:moveTo>
                    <a:pt x="1271" y="21591"/>
                  </a:moveTo>
                  <a:cubicBezTo>
                    <a:pt x="1063" y="21597"/>
                    <a:pt x="856" y="21599"/>
                    <a:pt x="649" y="21600"/>
                  </a:cubicBezTo>
                  <a:cubicBezTo>
                    <a:pt x="432" y="21600"/>
                    <a:pt x="216" y="21596"/>
                    <a:pt x="-1" y="21590"/>
                  </a:cubicBezTo>
                </a:path>
                <a:path w="1271" h="21600" stroke="0" extrusionOk="0">
                  <a:moveTo>
                    <a:pt x="1271" y="21591"/>
                  </a:moveTo>
                  <a:cubicBezTo>
                    <a:pt x="1063" y="21597"/>
                    <a:pt x="856" y="21599"/>
                    <a:pt x="649" y="21600"/>
                  </a:cubicBezTo>
                  <a:cubicBezTo>
                    <a:pt x="432" y="21600"/>
                    <a:pt x="216" y="21596"/>
                    <a:pt x="-1" y="21590"/>
                  </a:cubicBezTo>
                  <a:lnTo>
                    <a:pt x="649" y="0"/>
                  </a:lnTo>
                  <a:lnTo>
                    <a:pt x="1271" y="21591"/>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876" name="Arc 1538"/>
            <p:cNvSpPr>
              <a:spLocks/>
            </p:cNvSpPr>
            <p:nvPr/>
          </p:nvSpPr>
          <p:spPr bwMode="auto">
            <a:xfrm>
              <a:off x="5599601" y="2355528"/>
              <a:ext cx="7897" cy="40344"/>
            </a:xfrm>
            <a:custGeom>
              <a:avLst/>
              <a:gdLst>
                <a:gd name="T0" fmla="*/ 2147483646 w 1962"/>
                <a:gd name="T1" fmla="*/ 2147483646 h 21600"/>
                <a:gd name="T2" fmla="*/ 0 w 1962"/>
                <a:gd name="T3" fmla="*/ 2147483646 h 21600"/>
                <a:gd name="T4" fmla="*/ 2147483646 w 1962"/>
                <a:gd name="T5" fmla="*/ 0 h 21600"/>
                <a:gd name="T6" fmla="*/ 0 60000 65536"/>
                <a:gd name="T7" fmla="*/ 0 60000 65536"/>
                <a:gd name="T8" fmla="*/ 0 60000 65536"/>
              </a:gdLst>
              <a:ahLst/>
              <a:cxnLst>
                <a:cxn ang="T6">
                  <a:pos x="T0" y="T1"/>
                </a:cxn>
                <a:cxn ang="T7">
                  <a:pos x="T2" y="T3"/>
                </a:cxn>
                <a:cxn ang="T8">
                  <a:pos x="T4" y="T5"/>
                </a:cxn>
              </a:cxnLst>
              <a:rect l="0" t="0" r="r" b="b"/>
              <a:pathLst>
                <a:path w="1962" h="21600" fill="none" extrusionOk="0">
                  <a:moveTo>
                    <a:pt x="1961" y="21577"/>
                  </a:moveTo>
                  <a:cubicBezTo>
                    <a:pt x="1635" y="21592"/>
                    <a:pt x="1308" y="21599"/>
                    <a:pt x="981" y="21600"/>
                  </a:cubicBezTo>
                  <a:cubicBezTo>
                    <a:pt x="653" y="21600"/>
                    <a:pt x="326" y="21592"/>
                    <a:pt x="0" y="21577"/>
                  </a:cubicBezTo>
                </a:path>
                <a:path w="1962" h="21600" stroke="0" extrusionOk="0">
                  <a:moveTo>
                    <a:pt x="1961" y="21577"/>
                  </a:moveTo>
                  <a:cubicBezTo>
                    <a:pt x="1635" y="21592"/>
                    <a:pt x="1308" y="21599"/>
                    <a:pt x="981" y="21600"/>
                  </a:cubicBezTo>
                  <a:cubicBezTo>
                    <a:pt x="653" y="21600"/>
                    <a:pt x="326" y="21592"/>
                    <a:pt x="0" y="21577"/>
                  </a:cubicBezTo>
                  <a:lnTo>
                    <a:pt x="981" y="0"/>
                  </a:lnTo>
                  <a:lnTo>
                    <a:pt x="1961" y="21577"/>
                  </a:lnTo>
                  <a:close/>
                </a:path>
              </a:pathLst>
            </a:custGeom>
            <a:noFill/>
            <a:ln w="317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7" name="Arc 1540"/>
            <p:cNvSpPr>
              <a:spLocks/>
            </p:cNvSpPr>
            <p:nvPr/>
          </p:nvSpPr>
          <p:spPr bwMode="auto">
            <a:xfrm>
              <a:off x="6703150" y="1421226"/>
              <a:ext cx="13818" cy="38221"/>
            </a:xfrm>
            <a:custGeom>
              <a:avLst/>
              <a:gdLst>
                <a:gd name="T0" fmla="*/ 2147483646 w 3835"/>
                <a:gd name="T1" fmla="*/ 2147483646 h 21600"/>
                <a:gd name="T2" fmla="*/ 0 w 3835"/>
                <a:gd name="T3" fmla="*/ 2147483646 h 21600"/>
                <a:gd name="T4" fmla="*/ 2147483646 w 3835"/>
                <a:gd name="T5" fmla="*/ 0 h 21600"/>
                <a:gd name="T6" fmla="*/ 0 60000 65536"/>
                <a:gd name="T7" fmla="*/ 0 60000 65536"/>
                <a:gd name="T8" fmla="*/ 0 60000 65536"/>
              </a:gdLst>
              <a:ahLst/>
              <a:cxnLst>
                <a:cxn ang="T6">
                  <a:pos x="T0" y="T1"/>
                </a:cxn>
                <a:cxn ang="T7">
                  <a:pos x="T2" y="T3"/>
                </a:cxn>
                <a:cxn ang="T8">
                  <a:pos x="T4" y="T5"/>
                </a:cxn>
              </a:cxnLst>
              <a:rect l="0" t="0" r="r" b="b"/>
              <a:pathLst>
                <a:path w="3835" h="21600" fill="none" extrusionOk="0">
                  <a:moveTo>
                    <a:pt x="3835" y="21518"/>
                  </a:moveTo>
                  <a:cubicBezTo>
                    <a:pt x="3210" y="21572"/>
                    <a:pt x="2584" y="21599"/>
                    <a:pt x="1958" y="21600"/>
                  </a:cubicBezTo>
                  <a:cubicBezTo>
                    <a:pt x="1304" y="21600"/>
                    <a:pt x="650" y="21570"/>
                    <a:pt x="-1" y="21511"/>
                  </a:cubicBezTo>
                </a:path>
                <a:path w="3835" h="21600" stroke="0" extrusionOk="0">
                  <a:moveTo>
                    <a:pt x="3835" y="21518"/>
                  </a:moveTo>
                  <a:cubicBezTo>
                    <a:pt x="3210" y="21572"/>
                    <a:pt x="2584" y="21599"/>
                    <a:pt x="1958" y="21600"/>
                  </a:cubicBezTo>
                  <a:cubicBezTo>
                    <a:pt x="1304" y="21600"/>
                    <a:pt x="650" y="21570"/>
                    <a:pt x="-1" y="21511"/>
                  </a:cubicBezTo>
                  <a:lnTo>
                    <a:pt x="1958" y="0"/>
                  </a:lnTo>
                  <a:lnTo>
                    <a:pt x="3835" y="21518"/>
                  </a:lnTo>
                  <a:close/>
                </a:path>
              </a:pathLst>
            </a:custGeom>
            <a:noFill/>
            <a:ln w="12700">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grpSp>
          <p:nvGrpSpPr>
            <p:cNvPr id="35878" name="Group 28"/>
            <p:cNvGrpSpPr>
              <a:grpSpLocks/>
            </p:cNvGrpSpPr>
            <p:nvPr/>
          </p:nvGrpSpPr>
          <p:grpSpPr bwMode="auto">
            <a:xfrm>
              <a:off x="2405433" y="1060247"/>
              <a:ext cx="4777440" cy="4059968"/>
              <a:chOff x="1846" y="1229"/>
              <a:chExt cx="2420" cy="1912"/>
            </a:xfrm>
          </p:grpSpPr>
          <p:sp>
            <p:nvSpPr>
              <p:cNvPr id="35901" name="Arc 1533"/>
              <p:cNvSpPr>
                <a:spLocks/>
              </p:cNvSpPr>
              <p:nvPr/>
            </p:nvSpPr>
            <p:spPr bwMode="auto">
              <a:xfrm>
                <a:off x="1846" y="3059"/>
                <a:ext cx="46" cy="42"/>
              </a:xfrm>
              <a:custGeom>
                <a:avLst/>
                <a:gdLst>
                  <a:gd name="T0" fmla="*/ 0 w 43200"/>
                  <a:gd name="T1" fmla="*/ 0 h 43196"/>
                  <a:gd name="T2" fmla="*/ 0 w 43200"/>
                  <a:gd name="T3" fmla="*/ 0 h 43196"/>
                  <a:gd name="T4" fmla="*/ 0 w 43200"/>
                  <a:gd name="T5" fmla="*/ 0 h 43196"/>
                  <a:gd name="T6" fmla="*/ 0 60000 65536"/>
                  <a:gd name="T7" fmla="*/ 0 60000 65536"/>
                  <a:gd name="T8" fmla="*/ 0 60000 65536"/>
                </a:gdLst>
                <a:ahLst/>
                <a:cxnLst>
                  <a:cxn ang="T6">
                    <a:pos x="T0" y="T1"/>
                  </a:cxn>
                  <a:cxn ang="T7">
                    <a:pos x="T2" y="T3"/>
                  </a:cxn>
                  <a:cxn ang="T8">
                    <a:pos x="T4" y="T5"/>
                  </a:cxn>
                </a:cxnLst>
                <a:rect l="0" t="0" r="r" b="b"/>
                <a:pathLst>
                  <a:path w="43200" h="43196" fill="none" extrusionOk="0">
                    <a:moveTo>
                      <a:pt x="21187" y="43196"/>
                    </a:moveTo>
                    <a:cubicBezTo>
                      <a:pt x="9421" y="42971"/>
                      <a:pt x="0" y="33368"/>
                      <a:pt x="0" y="21600"/>
                    </a:cubicBezTo>
                    <a:cubicBezTo>
                      <a:pt x="0" y="9670"/>
                      <a:pt x="9670" y="0"/>
                      <a:pt x="21600" y="0"/>
                    </a:cubicBezTo>
                    <a:cubicBezTo>
                      <a:pt x="33529" y="0"/>
                      <a:pt x="43200" y="9670"/>
                      <a:pt x="43200" y="21600"/>
                    </a:cubicBezTo>
                    <a:cubicBezTo>
                      <a:pt x="43200" y="33368"/>
                      <a:pt x="33778" y="42971"/>
                      <a:pt x="22012" y="43196"/>
                    </a:cubicBezTo>
                  </a:path>
                  <a:path w="43200" h="43196" stroke="0" extrusionOk="0">
                    <a:moveTo>
                      <a:pt x="21187" y="43196"/>
                    </a:moveTo>
                    <a:cubicBezTo>
                      <a:pt x="9421" y="42971"/>
                      <a:pt x="0" y="33368"/>
                      <a:pt x="0" y="21600"/>
                    </a:cubicBezTo>
                    <a:cubicBezTo>
                      <a:pt x="0" y="9670"/>
                      <a:pt x="9670" y="0"/>
                      <a:pt x="21600" y="0"/>
                    </a:cubicBezTo>
                    <a:cubicBezTo>
                      <a:pt x="33529" y="0"/>
                      <a:pt x="43200" y="9670"/>
                      <a:pt x="43200" y="21600"/>
                    </a:cubicBezTo>
                    <a:cubicBezTo>
                      <a:pt x="43200" y="33368"/>
                      <a:pt x="33778" y="42971"/>
                      <a:pt x="22012" y="43196"/>
                    </a:cubicBezTo>
                    <a:lnTo>
                      <a:pt x="21600" y="21600"/>
                    </a:lnTo>
                    <a:lnTo>
                      <a:pt x="21187" y="43196"/>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2" name="Arc 1535"/>
              <p:cNvSpPr>
                <a:spLocks/>
              </p:cNvSpPr>
              <p:nvPr/>
            </p:nvSpPr>
            <p:spPr bwMode="auto">
              <a:xfrm>
                <a:off x="2405" y="2849"/>
                <a:ext cx="50" cy="42"/>
              </a:xfrm>
              <a:custGeom>
                <a:avLst/>
                <a:gdLst>
                  <a:gd name="T0" fmla="*/ 0 w 43200"/>
                  <a:gd name="T1" fmla="*/ 0 h 43195"/>
                  <a:gd name="T2" fmla="*/ 0 w 43200"/>
                  <a:gd name="T3" fmla="*/ 0 h 43195"/>
                  <a:gd name="T4" fmla="*/ 0 w 43200"/>
                  <a:gd name="T5" fmla="*/ 0 h 43195"/>
                  <a:gd name="T6" fmla="*/ 0 60000 65536"/>
                  <a:gd name="T7" fmla="*/ 0 60000 65536"/>
                  <a:gd name="T8" fmla="*/ 0 60000 65536"/>
                </a:gdLst>
                <a:ahLst/>
                <a:cxnLst>
                  <a:cxn ang="T6">
                    <a:pos x="T0" y="T1"/>
                  </a:cxn>
                  <a:cxn ang="T7">
                    <a:pos x="T2" y="T3"/>
                  </a:cxn>
                  <a:cxn ang="T8">
                    <a:pos x="T4" y="T5"/>
                  </a:cxn>
                </a:cxnLst>
                <a:rect l="0" t="0" r="r" b="b"/>
                <a:pathLst>
                  <a:path w="43200" h="43195" fill="none" extrusionOk="0">
                    <a:moveTo>
                      <a:pt x="21142" y="43195"/>
                    </a:moveTo>
                    <a:cubicBezTo>
                      <a:pt x="9394" y="42946"/>
                      <a:pt x="0" y="33351"/>
                      <a:pt x="0" y="21600"/>
                    </a:cubicBezTo>
                    <a:cubicBezTo>
                      <a:pt x="0" y="9670"/>
                      <a:pt x="9670" y="0"/>
                      <a:pt x="21600" y="0"/>
                    </a:cubicBezTo>
                    <a:cubicBezTo>
                      <a:pt x="33529" y="0"/>
                      <a:pt x="43200" y="9670"/>
                      <a:pt x="43200" y="21600"/>
                    </a:cubicBezTo>
                    <a:cubicBezTo>
                      <a:pt x="43200" y="33351"/>
                      <a:pt x="33805" y="42946"/>
                      <a:pt x="22057" y="43195"/>
                    </a:cubicBezTo>
                  </a:path>
                  <a:path w="43200" h="43195" stroke="0" extrusionOk="0">
                    <a:moveTo>
                      <a:pt x="21142" y="43195"/>
                    </a:moveTo>
                    <a:cubicBezTo>
                      <a:pt x="9394" y="42946"/>
                      <a:pt x="0" y="33351"/>
                      <a:pt x="0" y="21600"/>
                    </a:cubicBezTo>
                    <a:cubicBezTo>
                      <a:pt x="0" y="9670"/>
                      <a:pt x="9670" y="0"/>
                      <a:pt x="21600" y="0"/>
                    </a:cubicBezTo>
                    <a:cubicBezTo>
                      <a:pt x="33529" y="0"/>
                      <a:pt x="43200" y="9670"/>
                      <a:pt x="43200" y="21600"/>
                    </a:cubicBezTo>
                    <a:cubicBezTo>
                      <a:pt x="43200" y="33351"/>
                      <a:pt x="33805" y="42946"/>
                      <a:pt x="22057" y="43195"/>
                    </a:cubicBezTo>
                    <a:lnTo>
                      <a:pt x="21600" y="21600"/>
                    </a:lnTo>
                    <a:lnTo>
                      <a:pt x="21142" y="43195"/>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3" name="Arc 1537"/>
              <p:cNvSpPr>
                <a:spLocks/>
              </p:cNvSpPr>
              <p:nvPr/>
            </p:nvSpPr>
            <p:spPr bwMode="auto">
              <a:xfrm>
                <a:off x="2960" y="2307"/>
                <a:ext cx="50" cy="40"/>
              </a:xfrm>
              <a:custGeom>
                <a:avLst/>
                <a:gdLst>
                  <a:gd name="T0" fmla="*/ 0 w 43200"/>
                  <a:gd name="T1" fmla="*/ 0 h 43191"/>
                  <a:gd name="T2" fmla="*/ 0 w 43200"/>
                  <a:gd name="T3" fmla="*/ 0 h 43191"/>
                  <a:gd name="T4" fmla="*/ 0 w 43200"/>
                  <a:gd name="T5" fmla="*/ 0 h 43191"/>
                  <a:gd name="T6" fmla="*/ 0 60000 65536"/>
                  <a:gd name="T7" fmla="*/ 0 60000 65536"/>
                  <a:gd name="T8" fmla="*/ 0 60000 65536"/>
                </a:gdLst>
                <a:ahLst/>
                <a:cxnLst>
                  <a:cxn ang="T6">
                    <a:pos x="T0" y="T1"/>
                  </a:cxn>
                  <a:cxn ang="T7">
                    <a:pos x="T2" y="T3"/>
                  </a:cxn>
                  <a:cxn ang="T8">
                    <a:pos x="T4" y="T5"/>
                  </a:cxn>
                </a:cxnLst>
                <a:rect l="0" t="0" r="r" b="b"/>
                <a:pathLst>
                  <a:path w="43200" h="43191" fill="none" extrusionOk="0">
                    <a:moveTo>
                      <a:pt x="20950" y="43190"/>
                    </a:moveTo>
                    <a:cubicBezTo>
                      <a:pt x="9279" y="42839"/>
                      <a:pt x="0" y="33276"/>
                      <a:pt x="0" y="21600"/>
                    </a:cubicBezTo>
                    <a:cubicBezTo>
                      <a:pt x="0" y="9670"/>
                      <a:pt x="9670" y="0"/>
                      <a:pt x="21600" y="0"/>
                    </a:cubicBezTo>
                    <a:cubicBezTo>
                      <a:pt x="33529" y="0"/>
                      <a:pt x="43200" y="9670"/>
                      <a:pt x="43200" y="21600"/>
                    </a:cubicBezTo>
                    <a:cubicBezTo>
                      <a:pt x="43200" y="33287"/>
                      <a:pt x="33904" y="42854"/>
                      <a:pt x="22222" y="43191"/>
                    </a:cubicBezTo>
                  </a:path>
                  <a:path w="43200" h="43191" stroke="0" extrusionOk="0">
                    <a:moveTo>
                      <a:pt x="20950" y="43190"/>
                    </a:moveTo>
                    <a:cubicBezTo>
                      <a:pt x="9279" y="42839"/>
                      <a:pt x="0" y="33276"/>
                      <a:pt x="0" y="21600"/>
                    </a:cubicBezTo>
                    <a:cubicBezTo>
                      <a:pt x="0" y="9670"/>
                      <a:pt x="9670" y="0"/>
                      <a:pt x="21600" y="0"/>
                    </a:cubicBezTo>
                    <a:cubicBezTo>
                      <a:pt x="33529" y="0"/>
                      <a:pt x="43200" y="9670"/>
                      <a:pt x="43200" y="21600"/>
                    </a:cubicBezTo>
                    <a:cubicBezTo>
                      <a:pt x="43200" y="33287"/>
                      <a:pt x="33904" y="42854"/>
                      <a:pt x="22222" y="43191"/>
                    </a:cubicBezTo>
                    <a:lnTo>
                      <a:pt x="21600" y="21600"/>
                    </a:lnTo>
                    <a:lnTo>
                      <a:pt x="20950" y="43190"/>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4" name="Arc 1539"/>
              <p:cNvSpPr>
                <a:spLocks/>
              </p:cNvSpPr>
              <p:nvPr/>
            </p:nvSpPr>
            <p:spPr bwMode="auto">
              <a:xfrm>
                <a:off x="3442" y="1820"/>
                <a:ext cx="47" cy="38"/>
              </a:xfrm>
              <a:custGeom>
                <a:avLst/>
                <a:gdLst>
                  <a:gd name="T0" fmla="*/ 0 w 43200"/>
                  <a:gd name="T1" fmla="*/ 0 h 43178"/>
                  <a:gd name="T2" fmla="*/ 0 w 43200"/>
                  <a:gd name="T3" fmla="*/ 0 h 43178"/>
                  <a:gd name="T4" fmla="*/ 0 w 43200"/>
                  <a:gd name="T5" fmla="*/ 0 h 43178"/>
                  <a:gd name="T6" fmla="*/ 0 60000 65536"/>
                  <a:gd name="T7" fmla="*/ 0 60000 65536"/>
                  <a:gd name="T8" fmla="*/ 0 60000 65536"/>
                </a:gdLst>
                <a:ahLst/>
                <a:cxnLst>
                  <a:cxn ang="T6">
                    <a:pos x="T0" y="T1"/>
                  </a:cxn>
                  <a:cxn ang="T7">
                    <a:pos x="T2" y="T3"/>
                  </a:cxn>
                  <a:cxn ang="T8">
                    <a:pos x="T4" y="T5"/>
                  </a:cxn>
                </a:cxnLst>
                <a:rect l="0" t="0" r="r" b="b"/>
                <a:pathLst>
                  <a:path w="43200" h="43178" fill="none" extrusionOk="0">
                    <a:moveTo>
                      <a:pt x="20619" y="43177"/>
                    </a:moveTo>
                    <a:cubicBezTo>
                      <a:pt x="9083" y="42653"/>
                      <a:pt x="0" y="33147"/>
                      <a:pt x="0" y="21600"/>
                    </a:cubicBezTo>
                    <a:cubicBezTo>
                      <a:pt x="0" y="9670"/>
                      <a:pt x="9670" y="0"/>
                      <a:pt x="21600" y="0"/>
                    </a:cubicBezTo>
                    <a:cubicBezTo>
                      <a:pt x="33529" y="0"/>
                      <a:pt x="43200" y="9670"/>
                      <a:pt x="43200" y="21600"/>
                    </a:cubicBezTo>
                    <a:cubicBezTo>
                      <a:pt x="43200" y="33147"/>
                      <a:pt x="34116" y="42653"/>
                      <a:pt x="22580" y="43177"/>
                    </a:cubicBezTo>
                  </a:path>
                  <a:path w="43200" h="43178" stroke="0" extrusionOk="0">
                    <a:moveTo>
                      <a:pt x="20619" y="43177"/>
                    </a:moveTo>
                    <a:cubicBezTo>
                      <a:pt x="9083" y="42653"/>
                      <a:pt x="0" y="33147"/>
                      <a:pt x="0" y="21600"/>
                    </a:cubicBezTo>
                    <a:cubicBezTo>
                      <a:pt x="0" y="9670"/>
                      <a:pt x="9670" y="0"/>
                      <a:pt x="21600" y="0"/>
                    </a:cubicBezTo>
                    <a:cubicBezTo>
                      <a:pt x="33529" y="0"/>
                      <a:pt x="43200" y="9670"/>
                      <a:pt x="43200" y="21600"/>
                    </a:cubicBezTo>
                    <a:cubicBezTo>
                      <a:pt x="43200" y="33147"/>
                      <a:pt x="34116" y="42653"/>
                      <a:pt x="22580" y="43177"/>
                    </a:cubicBezTo>
                    <a:lnTo>
                      <a:pt x="21600" y="21600"/>
                    </a:lnTo>
                    <a:lnTo>
                      <a:pt x="20619" y="43177"/>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5" name="Arc 1541"/>
              <p:cNvSpPr>
                <a:spLocks/>
              </p:cNvSpPr>
              <p:nvPr/>
            </p:nvSpPr>
            <p:spPr bwMode="auto">
              <a:xfrm>
                <a:off x="4001" y="1379"/>
                <a:ext cx="50" cy="38"/>
              </a:xfrm>
              <a:custGeom>
                <a:avLst/>
                <a:gdLst>
                  <a:gd name="T0" fmla="*/ 0 w 43200"/>
                  <a:gd name="T1" fmla="*/ 0 h 43118"/>
                  <a:gd name="T2" fmla="*/ 0 w 43200"/>
                  <a:gd name="T3" fmla="*/ 0 h 43118"/>
                  <a:gd name="T4" fmla="*/ 0 w 43200"/>
                  <a:gd name="T5" fmla="*/ 0 h 43118"/>
                  <a:gd name="T6" fmla="*/ 0 60000 65536"/>
                  <a:gd name="T7" fmla="*/ 0 60000 65536"/>
                  <a:gd name="T8" fmla="*/ 0 60000 65536"/>
                </a:gdLst>
                <a:ahLst/>
                <a:cxnLst>
                  <a:cxn ang="T6">
                    <a:pos x="T0" y="T1"/>
                  </a:cxn>
                  <a:cxn ang="T7">
                    <a:pos x="T2" y="T3"/>
                  </a:cxn>
                  <a:cxn ang="T8">
                    <a:pos x="T4" y="T5"/>
                  </a:cxn>
                </a:cxnLst>
                <a:rect l="0" t="0" r="r" b="b"/>
                <a:pathLst>
                  <a:path w="43200" h="43118" fill="none" extrusionOk="0">
                    <a:moveTo>
                      <a:pt x="19641" y="43111"/>
                    </a:moveTo>
                    <a:cubicBezTo>
                      <a:pt x="8517" y="42098"/>
                      <a:pt x="0" y="32770"/>
                      <a:pt x="0" y="21600"/>
                    </a:cubicBezTo>
                    <a:cubicBezTo>
                      <a:pt x="0" y="9670"/>
                      <a:pt x="9670" y="0"/>
                      <a:pt x="21600" y="0"/>
                    </a:cubicBezTo>
                    <a:cubicBezTo>
                      <a:pt x="33529" y="0"/>
                      <a:pt x="43200" y="9670"/>
                      <a:pt x="43200" y="21600"/>
                    </a:cubicBezTo>
                    <a:cubicBezTo>
                      <a:pt x="43200" y="32801"/>
                      <a:pt x="34636" y="42144"/>
                      <a:pt x="23477" y="43118"/>
                    </a:cubicBezTo>
                  </a:path>
                  <a:path w="43200" h="43118" stroke="0" extrusionOk="0">
                    <a:moveTo>
                      <a:pt x="19641" y="43111"/>
                    </a:moveTo>
                    <a:cubicBezTo>
                      <a:pt x="8517" y="42098"/>
                      <a:pt x="0" y="32770"/>
                      <a:pt x="0" y="21600"/>
                    </a:cubicBezTo>
                    <a:cubicBezTo>
                      <a:pt x="0" y="9670"/>
                      <a:pt x="9670" y="0"/>
                      <a:pt x="21600" y="0"/>
                    </a:cubicBezTo>
                    <a:cubicBezTo>
                      <a:pt x="33529" y="0"/>
                      <a:pt x="43200" y="9670"/>
                      <a:pt x="43200" y="21600"/>
                    </a:cubicBezTo>
                    <a:cubicBezTo>
                      <a:pt x="43200" y="32801"/>
                      <a:pt x="34636" y="42144"/>
                      <a:pt x="23477" y="43118"/>
                    </a:cubicBezTo>
                    <a:lnTo>
                      <a:pt x="21600" y="21600"/>
                    </a:lnTo>
                    <a:lnTo>
                      <a:pt x="19641" y="43111"/>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6" name="Line 1542"/>
              <p:cNvSpPr>
                <a:spLocks noChangeShapeType="1"/>
              </p:cNvSpPr>
              <p:nvPr/>
            </p:nvSpPr>
            <p:spPr bwMode="auto">
              <a:xfrm flipV="1">
                <a:off x="1932" y="1229"/>
                <a:ext cx="2334" cy="1912"/>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879" name="Group 29"/>
            <p:cNvGrpSpPr>
              <a:grpSpLocks/>
            </p:cNvGrpSpPr>
            <p:nvPr/>
          </p:nvGrpSpPr>
          <p:grpSpPr bwMode="auto">
            <a:xfrm>
              <a:off x="2405433" y="775728"/>
              <a:ext cx="4696500" cy="2887868"/>
              <a:chOff x="1846" y="1095"/>
              <a:chExt cx="2379" cy="1360"/>
            </a:xfrm>
          </p:grpSpPr>
          <p:sp>
            <p:nvSpPr>
              <p:cNvPr id="35890" name="Line 1543"/>
              <p:cNvSpPr>
                <a:spLocks noChangeShapeType="1"/>
              </p:cNvSpPr>
              <p:nvPr/>
            </p:nvSpPr>
            <p:spPr bwMode="auto">
              <a:xfrm>
                <a:off x="1846" y="2416"/>
                <a:ext cx="46" cy="39"/>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1" name="Line 1544"/>
              <p:cNvSpPr>
                <a:spLocks noChangeShapeType="1"/>
              </p:cNvSpPr>
              <p:nvPr/>
            </p:nvSpPr>
            <p:spPr bwMode="auto">
              <a:xfrm flipH="1">
                <a:off x="1846" y="2416"/>
                <a:ext cx="46" cy="39"/>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2" name="Line 1545"/>
              <p:cNvSpPr>
                <a:spLocks noChangeShapeType="1"/>
              </p:cNvSpPr>
              <p:nvPr/>
            </p:nvSpPr>
            <p:spPr bwMode="auto">
              <a:xfrm>
                <a:off x="2405" y="2007"/>
                <a:ext cx="50" cy="4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3" name="Line 1546"/>
              <p:cNvSpPr>
                <a:spLocks noChangeShapeType="1"/>
              </p:cNvSpPr>
              <p:nvPr/>
            </p:nvSpPr>
            <p:spPr bwMode="auto">
              <a:xfrm flipH="1">
                <a:off x="2405" y="2007"/>
                <a:ext cx="50" cy="4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4" name="Line 1547"/>
              <p:cNvSpPr>
                <a:spLocks noChangeShapeType="1"/>
              </p:cNvSpPr>
              <p:nvPr/>
            </p:nvSpPr>
            <p:spPr bwMode="auto">
              <a:xfrm>
                <a:off x="2960" y="1672"/>
                <a:ext cx="50"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5" name="Line 1548"/>
              <p:cNvSpPr>
                <a:spLocks noChangeShapeType="1"/>
              </p:cNvSpPr>
              <p:nvPr/>
            </p:nvSpPr>
            <p:spPr bwMode="auto">
              <a:xfrm flipH="1">
                <a:off x="2960" y="1672"/>
                <a:ext cx="50"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6" name="Line 1549"/>
              <p:cNvSpPr>
                <a:spLocks noChangeShapeType="1"/>
              </p:cNvSpPr>
              <p:nvPr/>
            </p:nvSpPr>
            <p:spPr bwMode="auto">
              <a:xfrm>
                <a:off x="3442" y="1452"/>
                <a:ext cx="47"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7" name="Line 1550"/>
              <p:cNvSpPr>
                <a:spLocks noChangeShapeType="1"/>
              </p:cNvSpPr>
              <p:nvPr/>
            </p:nvSpPr>
            <p:spPr bwMode="auto">
              <a:xfrm flipH="1">
                <a:off x="3442" y="1452"/>
                <a:ext cx="47"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8" name="Line 1551"/>
              <p:cNvSpPr>
                <a:spLocks noChangeShapeType="1"/>
              </p:cNvSpPr>
              <p:nvPr/>
            </p:nvSpPr>
            <p:spPr bwMode="auto">
              <a:xfrm>
                <a:off x="4001" y="1252"/>
                <a:ext cx="50" cy="43"/>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9" name="Line 1552"/>
              <p:cNvSpPr>
                <a:spLocks noChangeShapeType="1"/>
              </p:cNvSpPr>
              <p:nvPr/>
            </p:nvSpPr>
            <p:spPr bwMode="auto">
              <a:xfrm flipH="1">
                <a:off x="4001" y="1252"/>
                <a:ext cx="50" cy="43"/>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0" name="Line 1553"/>
              <p:cNvSpPr>
                <a:spLocks noChangeShapeType="1"/>
              </p:cNvSpPr>
              <p:nvPr/>
            </p:nvSpPr>
            <p:spPr bwMode="auto">
              <a:xfrm flipV="1">
                <a:off x="1870" y="1095"/>
                <a:ext cx="2355" cy="127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880" name="Rectangle 31"/>
            <p:cNvSpPr>
              <a:spLocks noChangeArrowheads="1"/>
            </p:cNvSpPr>
            <p:nvPr/>
          </p:nvSpPr>
          <p:spPr bwMode="auto">
            <a:xfrm>
              <a:off x="4200833" y="5332554"/>
              <a:ext cx="1766243" cy="58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rgbClr val="000000"/>
                  </a:solidFill>
                  <a:cs typeface="Arial" panose="020B0604020202020204" pitchFamily="34" charset="0"/>
                </a:rPr>
                <a:t>Log(Area)</a:t>
              </a:r>
              <a:endParaRPr lang="en-US" altLang="en-US" sz="2800" b="1">
                <a:solidFill>
                  <a:srgbClr val="333333"/>
                </a:solidFill>
                <a:cs typeface="Arial" panose="020B0604020202020204" pitchFamily="34" charset="0"/>
              </a:endParaRPr>
            </a:p>
          </p:txBody>
        </p:sp>
        <p:sp>
          <p:nvSpPr>
            <p:cNvPr id="35881" name="Rectangle 32"/>
            <p:cNvSpPr>
              <a:spLocks noChangeArrowheads="1"/>
            </p:cNvSpPr>
            <p:nvPr/>
          </p:nvSpPr>
          <p:spPr bwMode="auto">
            <a:xfrm rot="16200000">
              <a:off x="-522884" y="3148356"/>
              <a:ext cx="4379969" cy="52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rgbClr val="000000"/>
                  </a:solidFill>
                  <a:cs typeface="Arial" panose="020B0604020202020204" pitchFamily="34" charset="0"/>
                </a:rPr>
                <a:t>Log(Species Richness)</a:t>
              </a:r>
              <a:endParaRPr lang="en-US" altLang="en-US" sz="2800" b="1">
                <a:solidFill>
                  <a:srgbClr val="333333"/>
                </a:solidFill>
                <a:cs typeface="Arial" panose="020B0604020202020204" pitchFamily="34" charset="0"/>
              </a:endParaRPr>
            </a:p>
          </p:txBody>
        </p:sp>
        <p:grpSp>
          <p:nvGrpSpPr>
            <p:cNvPr id="35882" name="Group 33"/>
            <p:cNvGrpSpPr>
              <a:grpSpLocks/>
            </p:cNvGrpSpPr>
            <p:nvPr/>
          </p:nvGrpSpPr>
          <p:grpSpPr bwMode="auto">
            <a:xfrm>
              <a:off x="5897698" y="4292081"/>
              <a:ext cx="134242" cy="127405"/>
              <a:chOff x="1918" y="2531"/>
              <a:chExt cx="21" cy="21"/>
            </a:xfrm>
          </p:grpSpPr>
          <p:sp>
            <p:nvSpPr>
              <p:cNvPr id="35888" name="Line 1558"/>
              <p:cNvSpPr>
                <a:spLocks noChangeShapeType="1"/>
              </p:cNvSpPr>
              <p:nvPr/>
            </p:nvSpPr>
            <p:spPr bwMode="auto">
              <a:xfrm>
                <a:off x="1918" y="2531"/>
                <a:ext cx="21" cy="2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9" name="Line 1559"/>
              <p:cNvSpPr>
                <a:spLocks noChangeShapeType="1"/>
              </p:cNvSpPr>
              <p:nvPr/>
            </p:nvSpPr>
            <p:spPr bwMode="auto">
              <a:xfrm flipH="1">
                <a:off x="1918" y="2531"/>
                <a:ext cx="21" cy="2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883" name="Rectangle 34"/>
            <p:cNvSpPr>
              <a:spLocks noChangeArrowheads="1"/>
            </p:cNvSpPr>
            <p:nvPr/>
          </p:nvSpPr>
          <p:spPr bwMode="auto">
            <a:xfrm>
              <a:off x="6108931" y="4232626"/>
              <a:ext cx="821709" cy="25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000000"/>
                  </a:solidFill>
                  <a:cs typeface="Arial" panose="020B0604020202020204" pitchFamily="34" charset="0"/>
                </a:rPr>
                <a:t>Uninvaded</a:t>
              </a:r>
              <a:endParaRPr lang="en-US" altLang="en-US" sz="1200">
                <a:solidFill>
                  <a:srgbClr val="333333"/>
                </a:solidFill>
                <a:cs typeface="Arial" panose="020B0604020202020204" pitchFamily="34" charset="0"/>
              </a:endParaRPr>
            </a:p>
          </p:txBody>
        </p:sp>
        <p:sp>
          <p:nvSpPr>
            <p:cNvPr id="35884" name="Arc 1561"/>
            <p:cNvSpPr>
              <a:spLocks/>
            </p:cNvSpPr>
            <p:nvPr/>
          </p:nvSpPr>
          <p:spPr bwMode="auto">
            <a:xfrm>
              <a:off x="5891775" y="4680665"/>
              <a:ext cx="3948" cy="36099"/>
            </a:xfrm>
            <a:custGeom>
              <a:avLst/>
              <a:gdLst>
                <a:gd name="T0" fmla="*/ 2147483646 w 1196"/>
                <a:gd name="T1" fmla="*/ 2147483646 h 21600"/>
                <a:gd name="T2" fmla="*/ 0 w 1196"/>
                <a:gd name="T3" fmla="*/ 2147483646 h 21600"/>
                <a:gd name="T4" fmla="*/ 2147483646 w 1196"/>
                <a:gd name="T5" fmla="*/ 0 h 21600"/>
                <a:gd name="T6" fmla="*/ 0 60000 65536"/>
                <a:gd name="T7" fmla="*/ 0 60000 65536"/>
                <a:gd name="T8" fmla="*/ 0 60000 65536"/>
              </a:gdLst>
              <a:ahLst/>
              <a:cxnLst>
                <a:cxn ang="T6">
                  <a:pos x="T0" y="T1"/>
                </a:cxn>
                <a:cxn ang="T7">
                  <a:pos x="T2" y="T3"/>
                </a:cxn>
                <a:cxn ang="T8">
                  <a:pos x="T4" y="T5"/>
                </a:cxn>
              </a:cxnLst>
              <a:rect l="0" t="0" r="r" b="b"/>
              <a:pathLst>
                <a:path w="1196" h="21600" fill="none" extrusionOk="0">
                  <a:moveTo>
                    <a:pt x="1195" y="21591"/>
                  </a:moveTo>
                  <a:cubicBezTo>
                    <a:pt x="996" y="21597"/>
                    <a:pt x="797" y="21599"/>
                    <a:pt x="598" y="21600"/>
                  </a:cubicBezTo>
                  <a:cubicBezTo>
                    <a:pt x="398" y="21600"/>
                    <a:pt x="199" y="21597"/>
                    <a:pt x="0" y="21591"/>
                  </a:cubicBezTo>
                </a:path>
                <a:path w="1196" h="21600" stroke="0" extrusionOk="0">
                  <a:moveTo>
                    <a:pt x="1195" y="21591"/>
                  </a:moveTo>
                  <a:cubicBezTo>
                    <a:pt x="996" y="21597"/>
                    <a:pt x="797" y="21599"/>
                    <a:pt x="598" y="21600"/>
                  </a:cubicBezTo>
                  <a:cubicBezTo>
                    <a:pt x="398" y="21600"/>
                    <a:pt x="199" y="21597"/>
                    <a:pt x="0" y="21591"/>
                  </a:cubicBezTo>
                  <a:lnTo>
                    <a:pt x="598" y="0"/>
                  </a:lnTo>
                  <a:lnTo>
                    <a:pt x="1195" y="21591"/>
                  </a:lnTo>
                  <a:close/>
                </a:path>
              </a:pathLst>
            </a:custGeom>
            <a:noFill/>
            <a:ln w="952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5" name="Arc 1562"/>
            <p:cNvSpPr>
              <a:spLocks/>
            </p:cNvSpPr>
            <p:nvPr/>
          </p:nvSpPr>
          <p:spPr bwMode="auto">
            <a:xfrm>
              <a:off x="5897698" y="4659431"/>
              <a:ext cx="134242" cy="125282"/>
            </a:xfrm>
            <a:custGeom>
              <a:avLst/>
              <a:gdLst>
                <a:gd name="T0" fmla="*/ 2147483646 w 43200"/>
                <a:gd name="T1" fmla="*/ 2147483646 h 43192"/>
                <a:gd name="T2" fmla="*/ 2147483646 w 43200"/>
                <a:gd name="T3" fmla="*/ 2147483646 h 43192"/>
                <a:gd name="T4" fmla="*/ 2147483646 w 43200"/>
                <a:gd name="T5" fmla="*/ 2147483646 h 43192"/>
                <a:gd name="T6" fmla="*/ 0 60000 65536"/>
                <a:gd name="T7" fmla="*/ 0 60000 65536"/>
                <a:gd name="T8" fmla="*/ 0 60000 65536"/>
              </a:gdLst>
              <a:ahLst/>
              <a:cxnLst>
                <a:cxn ang="T6">
                  <a:pos x="T0" y="T1"/>
                </a:cxn>
                <a:cxn ang="T7">
                  <a:pos x="T2" y="T3"/>
                </a:cxn>
                <a:cxn ang="T8">
                  <a:pos x="T4" y="T5"/>
                </a:cxn>
              </a:cxnLst>
              <a:rect l="0" t="0" r="r" b="b"/>
              <a:pathLst>
                <a:path w="43200" h="43192" fill="none" extrusionOk="0">
                  <a:moveTo>
                    <a:pt x="21002" y="43191"/>
                  </a:moveTo>
                  <a:cubicBezTo>
                    <a:pt x="9310" y="42867"/>
                    <a:pt x="0" y="33296"/>
                    <a:pt x="0" y="21600"/>
                  </a:cubicBezTo>
                  <a:cubicBezTo>
                    <a:pt x="0" y="9670"/>
                    <a:pt x="9670" y="0"/>
                    <a:pt x="21600" y="0"/>
                  </a:cubicBezTo>
                  <a:cubicBezTo>
                    <a:pt x="33529" y="0"/>
                    <a:pt x="43200" y="9670"/>
                    <a:pt x="43200" y="21600"/>
                  </a:cubicBezTo>
                  <a:cubicBezTo>
                    <a:pt x="43200" y="33296"/>
                    <a:pt x="33889" y="42867"/>
                    <a:pt x="22197" y="43191"/>
                  </a:cubicBezTo>
                </a:path>
                <a:path w="43200" h="43192" stroke="0" extrusionOk="0">
                  <a:moveTo>
                    <a:pt x="21002" y="43191"/>
                  </a:moveTo>
                  <a:cubicBezTo>
                    <a:pt x="9310" y="42867"/>
                    <a:pt x="0" y="33296"/>
                    <a:pt x="0" y="21600"/>
                  </a:cubicBezTo>
                  <a:cubicBezTo>
                    <a:pt x="0" y="9670"/>
                    <a:pt x="9670" y="0"/>
                    <a:pt x="21600" y="0"/>
                  </a:cubicBezTo>
                  <a:cubicBezTo>
                    <a:pt x="33529" y="0"/>
                    <a:pt x="43200" y="9670"/>
                    <a:pt x="43200" y="21600"/>
                  </a:cubicBezTo>
                  <a:cubicBezTo>
                    <a:pt x="43200" y="33296"/>
                    <a:pt x="33889" y="42867"/>
                    <a:pt x="22197" y="43191"/>
                  </a:cubicBezTo>
                  <a:lnTo>
                    <a:pt x="21600" y="21600"/>
                  </a:lnTo>
                  <a:lnTo>
                    <a:pt x="21002" y="43191"/>
                  </a:lnTo>
                  <a:close/>
                </a:path>
              </a:pathLst>
            </a:custGeom>
            <a:noFill/>
            <a:ln w="28575">
              <a:solidFill>
                <a:srgbClr val="3333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6" name="Rectangle 37"/>
            <p:cNvSpPr>
              <a:spLocks noChangeArrowheads="1"/>
            </p:cNvSpPr>
            <p:nvPr/>
          </p:nvSpPr>
          <p:spPr bwMode="auto">
            <a:xfrm>
              <a:off x="6108931" y="4597853"/>
              <a:ext cx="605470" cy="25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000000"/>
                  </a:solidFill>
                  <a:cs typeface="Arial" panose="020B0604020202020204" pitchFamily="34" charset="0"/>
                </a:rPr>
                <a:t>Invaded</a:t>
              </a:r>
              <a:endParaRPr lang="en-US" altLang="en-US" sz="1200">
                <a:solidFill>
                  <a:srgbClr val="333333"/>
                </a:solidFill>
                <a:cs typeface="Arial" panose="020B0604020202020204" pitchFamily="34" charset="0"/>
              </a:endParaRPr>
            </a:p>
          </p:txBody>
        </p:sp>
        <p:sp>
          <p:nvSpPr>
            <p:cNvPr id="35887" name="Text Box 1564"/>
            <p:cNvSpPr txBox="1">
              <a:spLocks noChangeArrowheads="1"/>
            </p:cNvSpPr>
            <p:nvPr/>
          </p:nvSpPr>
          <p:spPr bwMode="auto">
            <a:xfrm>
              <a:off x="2385689" y="737487"/>
              <a:ext cx="2282114" cy="62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333333"/>
                  </a:solidFill>
                  <a:cs typeface="Arial" panose="020B0604020202020204" pitchFamily="34" charset="0"/>
                </a:rPr>
                <a:t>R</a:t>
              </a:r>
              <a:r>
                <a:rPr lang="en-US" altLang="en-US" sz="1200" baseline="30000">
                  <a:solidFill>
                    <a:srgbClr val="333333"/>
                  </a:solidFill>
                  <a:cs typeface="Arial" panose="020B0604020202020204" pitchFamily="34" charset="0"/>
                </a:rPr>
                <a:t>2</a:t>
              </a:r>
              <a:r>
                <a:rPr lang="en-US" altLang="en-US" sz="1200">
                  <a:solidFill>
                    <a:srgbClr val="333333"/>
                  </a:solidFill>
                  <a:cs typeface="Arial" panose="020B0604020202020204" pitchFamily="34" charset="0"/>
                </a:rPr>
                <a:t>=0.995, P&lt;0.001</a:t>
              </a:r>
            </a:p>
            <a:p>
              <a:pPr eaLnBrk="1" hangingPunct="1">
                <a:spcBef>
                  <a:spcPct val="0"/>
                </a:spcBef>
                <a:buFontTx/>
                <a:buNone/>
              </a:pPr>
              <a:r>
                <a:rPr lang="en-US" altLang="en-US" sz="1200">
                  <a:solidFill>
                    <a:srgbClr val="333333"/>
                  </a:solidFill>
                  <a:cs typeface="Arial" panose="020B0604020202020204" pitchFamily="34" charset="0"/>
                </a:rPr>
                <a:t>R</a:t>
              </a:r>
              <a:r>
                <a:rPr lang="en-US" altLang="en-US" sz="1200" baseline="30000">
                  <a:solidFill>
                    <a:srgbClr val="333333"/>
                  </a:solidFill>
                  <a:cs typeface="Arial" panose="020B0604020202020204" pitchFamily="34" charset="0"/>
                </a:rPr>
                <a:t>2</a:t>
              </a:r>
              <a:r>
                <a:rPr lang="en-US" altLang="en-US" sz="1200">
                  <a:solidFill>
                    <a:srgbClr val="333333"/>
                  </a:solidFill>
                  <a:cs typeface="Arial" panose="020B0604020202020204" pitchFamily="34" charset="0"/>
                </a:rPr>
                <a:t>=0.978, P=0.001</a:t>
              </a:r>
            </a:p>
          </p:txBody>
        </p:sp>
      </p:grpSp>
      <p:pic>
        <p:nvPicPr>
          <p:cNvPr id="69" name="Picture 8" descr="IMG_1076"/>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219325" y="4614863"/>
            <a:ext cx="1563688" cy="1524000"/>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pic>
        <p:nvPicPr>
          <p:cNvPr id="71" name="Picture 1" descr="IMG_4145"/>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482014" y="4781551"/>
            <a:ext cx="1925637" cy="1357313"/>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grpSp>
        <p:nvGrpSpPr>
          <p:cNvPr id="35849" name="Group 69"/>
          <p:cNvGrpSpPr>
            <a:grpSpLocks/>
          </p:cNvGrpSpPr>
          <p:nvPr/>
        </p:nvGrpSpPr>
        <p:grpSpPr bwMode="auto">
          <a:xfrm>
            <a:off x="3970338" y="5403850"/>
            <a:ext cx="4449762" cy="1328738"/>
            <a:chOff x="4314825" y="4986020"/>
            <a:chExt cx="4829175" cy="1719262"/>
          </a:xfrm>
        </p:grpSpPr>
        <p:pic>
          <p:nvPicPr>
            <p:cNvPr id="35852" name="Picture 2"/>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314825" y="4986020"/>
              <a:ext cx="482917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3"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645152" y="6486207"/>
              <a:ext cx="35337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850" name="TextBox 1"/>
          <p:cNvSpPr txBox="1">
            <a:spLocks noChangeArrowheads="1"/>
          </p:cNvSpPr>
          <p:nvPr/>
        </p:nvSpPr>
        <p:spPr bwMode="auto">
          <a:xfrm>
            <a:off x="3511551" y="93664"/>
            <a:ext cx="5313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Scale-dependence of invasive species impacts</a:t>
            </a:r>
          </a:p>
        </p:txBody>
      </p:sp>
      <p:pic>
        <p:nvPicPr>
          <p:cNvPr id="70" name="Picture 5"/>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781426" y="877889"/>
            <a:ext cx="4727575" cy="4168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1659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87"/>
                                        </p:tgtEl>
                                        <p:attrNameLst>
                                          <p:attrName>style.visibility</p:attrName>
                                        </p:attrNameLst>
                                      </p:cBhvr>
                                      <p:to>
                                        <p:strVal val="visible"/>
                                      </p:to>
                                    </p:set>
                                    <p:animEffect transition="in" filter="fade">
                                      <p:cBhvr>
                                        <p:cTn id="7" dur="250"/>
                                        <p:tgtEl>
                                          <p:spTgt spid="20487"/>
                                        </p:tgtEl>
                                      </p:cBhvr>
                                    </p:animEffect>
                                  </p:childTnLst>
                                </p:cTn>
                              </p:par>
                              <p:par>
                                <p:cTn id="8" presetID="10" presetClass="entr" presetSubtype="0" fill="hold" nodeType="withEffect">
                                  <p:stCondLst>
                                    <p:cond delay="0"/>
                                  </p:stCondLst>
                                  <p:childTnLst>
                                    <p:set>
                                      <p:cBhvr>
                                        <p:cTn id="9" dur="1" fill="hold">
                                          <p:stCondLst>
                                            <p:cond delay="0"/>
                                          </p:stCondLst>
                                        </p:cTn>
                                        <p:tgtEl>
                                          <p:spTgt spid="20485"/>
                                        </p:tgtEl>
                                        <p:attrNameLst>
                                          <p:attrName>style.visibility</p:attrName>
                                        </p:attrNameLst>
                                      </p:cBhvr>
                                      <p:to>
                                        <p:strVal val="visible"/>
                                      </p:to>
                                    </p:set>
                                    <p:animEffect transition="in" filter="fade">
                                      <p:cBhvr>
                                        <p:cTn id="10" dur="250"/>
                                        <p:tgtEl>
                                          <p:spTgt spid="204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xit" presetSubtype="0" fill="hold" nodeType="withEffect">
                                  <p:stCondLst>
                                    <p:cond delay="0"/>
                                  </p:stCondLst>
                                  <p:childTnLst>
                                    <p:animEffect transition="out" filter="fade">
                                      <p:cBhvr>
                                        <p:cTn id="17" dur="500"/>
                                        <p:tgtEl>
                                          <p:spTgt spid="20482"/>
                                        </p:tgtEl>
                                      </p:cBhvr>
                                    </p:animEffect>
                                    <p:set>
                                      <p:cBhvr>
                                        <p:cTn id="18" dur="1" fill="hold">
                                          <p:stCondLst>
                                            <p:cond delay="499"/>
                                          </p:stCondLst>
                                        </p:cTn>
                                        <p:tgtEl>
                                          <p:spTgt spid="2048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0483"/>
                                        </p:tgtEl>
                                      </p:cBhvr>
                                    </p:animEffect>
                                    <p:set>
                                      <p:cBhvr>
                                        <p:cTn id="21" dur="1" fill="hold">
                                          <p:stCondLst>
                                            <p:cond delay="499"/>
                                          </p:stCondLst>
                                        </p:cTn>
                                        <p:tgtEl>
                                          <p:spTgt spid="2048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10"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xit" presetSubtype="0" fill="hold" nodeType="withEffect">
                                  <p:stCondLst>
                                    <p:cond delay="0"/>
                                  </p:stCondLst>
                                  <p:childTnLst>
                                    <p:animEffect transition="out" filter="fade">
                                      <p:cBhvr>
                                        <p:cTn id="29" dur="250"/>
                                        <p:tgtEl>
                                          <p:spTgt spid="20487"/>
                                        </p:tgtEl>
                                      </p:cBhvr>
                                    </p:animEffect>
                                    <p:set>
                                      <p:cBhvr>
                                        <p:cTn id="30" dur="1" fill="hold">
                                          <p:stCondLst>
                                            <p:cond delay="249"/>
                                          </p:stCondLst>
                                        </p:cTn>
                                        <p:tgtEl>
                                          <p:spTgt spid="204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20485"/>
                                        </p:tgtEl>
                                      </p:cBhvr>
                                    </p:animEffect>
                                    <p:set>
                                      <p:cBhvr>
                                        <p:cTn id="33" dur="1" fill="hold">
                                          <p:stCondLst>
                                            <p:cond delay="249"/>
                                          </p:stCondLst>
                                        </p:cTn>
                                        <p:tgtEl>
                                          <p:spTgt spid="20485"/>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xit" presetSubtype="0" fill="hold" nodeType="clickEffect">
                                  <p:stCondLst>
                                    <p:cond delay="0"/>
                                  </p:stCondLst>
                                  <p:childTnLst>
                                    <p:animEffect transition="out" filter="fade">
                                      <p:cBhvr>
                                        <p:cTn id="37" dur="250"/>
                                        <p:tgtEl>
                                          <p:spTgt spid="3"/>
                                        </p:tgtEl>
                                      </p:cBhvr>
                                    </p:animEffect>
                                    <p:set>
                                      <p:cBhvr>
                                        <p:cTn id="38" dur="1" fill="hold">
                                          <p:stCondLst>
                                            <p:cond delay="249"/>
                                          </p:stCondLst>
                                        </p:cTn>
                                        <p:tgtEl>
                                          <p:spTgt spid="3"/>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2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txBox="1">
            <a:spLocks noChangeArrowheads="1"/>
          </p:cNvSpPr>
          <p:nvPr/>
        </p:nvSpPr>
        <p:spPr bwMode="auto">
          <a:xfrm>
            <a:off x="1963738" y="1063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FontTx/>
              <a:buNone/>
            </a:pPr>
            <a:r>
              <a:rPr lang="en-US" altLang="en-US" sz="3600" b="1"/>
              <a:t>A Neutral Sampling Effect</a:t>
            </a:r>
          </a:p>
        </p:txBody>
      </p:sp>
      <p:sp>
        <p:nvSpPr>
          <p:cNvPr id="3" name="Oval 34"/>
          <p:cNvSpPr>
            <a:spLocks noChangeArrowheads="1"/>
          </p:cNvSpPr>
          <p:nvPr/>
        </p:nvSpPr>
        <p:spPr bwMode="auto">
          <a:xfrm>
            <a:off x="2606675" y="41624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 name="Oval 42"/>
          <p:cNvSpPr>
            <a:spLocks noChangeArrowheads="1"/>
          </p:cNvSpPr>
          <p:nvPr/>
        </p:nvSpPr>
        <p:spPr bwMode="auto">
          <a:xfrm>
            <a:off x="2606675" y="36036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 name="Oval 43"/>
          <p:cNvSpPr>
            <a:spLocks noChangeArrowheads="1"/>
          </p:cNvSpPr>
          <p:nvPr/>
        </p:nvSpPr>
        <p:spPr bwMode="auto">
          <a:xfrm>
            <a:off x="2606675"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 name="Oval 65"/>
          <p:cNvSpPr>
            <a:spLocks noChangeArrowheads="1"/>
          </p:cNvSpPr>
          <p:nvPr/>
        </p:nvSpPr>
        <p:spPr bwMode="auto">
          <a:xfrm>
            <a:off x="2606675" y="44434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 name="Oval 78"/>
          <p:cNvSpPr>
            <a:spLocks noChangeArrowheads="1"/>
          </p:cNvSpPr>
          <p:nvPr/>
        </p:nvSpPr>
        <p:spPr bwMode="auto">
          <a:xfrm>
            <a:off x="2606675" y="3321051"/>
            <a:ext cx="185738"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 name="Oval 82"/>
          <p:cNvSpPr>
            <a:spLocks noChangeArrowheads="1"/>
          </p:cNvSpPr>
          <p:nvPr/>
        </p:nvSpPr>
        <p:spPr bwMode="auto">
          <a:xfrm>
            <a:off x="2606675" y="22018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 name="Oval 140"/>
          <p:cNvSpPr>
            <a:spLocks noChangeArrowheads="1"/>
          </p:cNvSpPr>
          <p:nvPr/>
        </p:nvSpPr>
        <p:spPr bwMode="auto">
          <a:xfrm>
            <a:off x="2606675" y="2762251"/>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2" name="Oval 149"/>
          <p:cNvSpPr>
            <a:spLocks noChangeArrowheads="1"/>
          </p:cNvSpPr>
          <p:nvPr/>
        </p:nvSpPr>
        <p:spPr bwMode="auto">
          <a:xfrm>
            <a:off x="2605089" y="248126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3" name="Oval 158"/>
          <p:cNvSpPr>
            <a:spLocks noChangeArrowheads="1"/>
          </p:cNvSpPr>
          <p:nvPr/>
        </p:nvSpPr>
        <p:spPr bwMode="auto">
          <a:xfrm>
            <a:off x="2605089" y="1922464"/>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4" name="Oval 159"/>
          <p:cNvSpPr>
            <a:spLocks noChangeArrowheads="1"/>
          </p:cNvSpPr>
          <p:nvPr/>
        </p:nvSpPr>
        <p:spPr bwMode="auto">
          <a:xfrm>
            <a:off x="2606675" y="3883026"/>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 name="Oval 160"/>
          <p:cNvSpPr>
            <a:spLocks noChangeArrowheads="1"/>
          </p:cNvSpPr>
          <p:nvPr/>
        </p:nvSpPr>
        <p:spPr bwMode="auto">
          <a:xfrm>
            <a:off x="2606675" y="4722814"/>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6" name="Oval 184"/>
          <p:cNvSpPr>
            <a:spLocks noChangeArrowheads="1"/>
          </p:cNvSpPr>
          <p:nvPr/>
        </p:nvSpPr>
        <p:spPr bwMode="auto">
          <a:xfrm>
            <a:off x="2606675" y="5002214"/>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7" name="Oval 188"/>
          <p:cNvSpPr>
            <a:spLocks noChangeArrowheads="1"/>
          </p:cNvSpPr>
          <p:nvPr/>
        </p:nvSpPr>
        <p:spPr bwMode="auto">
          <a:xfrm>
            <a:off x="2606675" y="3041651"/>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6" name="Oval 9"/>
          <p:cNvSpPr>
            <a:spLocks noChangeArrowheads="1"/>
          </p:cNvSpPr>
          <p:nvPr/>
        </p:nvSpPr>
        <p:spPr bwMode="auto">
          <a:xfrm>
            <a:off x="5624514" y="50022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7" name="Oval 11"/>
          <p:cNvSpPr>
            <a:spLocks noChangeArrowheads="1"/>
          </p:cNvSpPr>
          <p:nvPr/>
        </p:nvSpPr>
        <p:spPr bwMode="auto">
          <a:xfrm>
            <a:off x="5624514" y="36036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8" name="Oval 23"/>
          <p:cNvSpPr>
            <a:spLocks noChangeArrowheads="1"/>
          </p:cNvSpPr>
          <p:nvPr/>
        </p:nvSpPr>
        <p:spPr bwMode="auto">
          <a:xfrm>
            <a:off x="562451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9" name="Oval 29"/>
          <p:cNvSpPr>
            <a:spLocks noChangeArrowheads="1"/>
          </p:cNvSpPr>
          <p:nvPr/>
        </p:nvSpPr>
        <p:spPr bwMode="auto">
          <a:xfrm>
            <a:off x="56245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0" name="Oval 63"/>
          <p:cNvSpPr>
            <a:spLocks noChangeArrowheads="1"/>
          </p:cNvSpPr>
          <p:nvPr/>
        </p:nvSpPr>
        <p:spPr bwMode="auto">
          <a:xfrm>
            <a:off x="5624514"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1" name="Oval 76"/>
          <p:cNvSpPr>
            <a:spLocks noChangeArrowheads="1"/>
          </p:cNvSpPr>
          <p:nvPr/>
        </p:nvSpPr>
        <p:spPr bwMode="auto">
          <a:xfrm>
            <a:off x="5624514"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2" name="Oval 111"/>
          <p:cNvSpPr>
            <a:spLocks noChangeArrowheads="1"/>
          </p:cNvSpPr>
          <p:nvPr/>
        </p:nvSpPr>
        <p:spPr bwMode="auto">
          <a:xfrm>
            <a:off x="5624514"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3" name="Oval 121"/>
          <p:cNvSpPr>
            <a:spLocks noChangeArrowheads="1"/>
          </p:cNvSpPr>
          <p:nvPr/>
        </p:nvSpPr>
        <p:spPr bwMode="auto">
          <a:xfrm>
            <a:off x="5624514" y="38830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6" name="Oval 157"/>
          <p:cNvSpPr>
            <a:spLocks noChangeArrowheads="1"/>
          </p:cNvSpPr>
          <p:nvPr/>
        </p:nvSpPr>
        <p:spPr bwMode="auto">
          <a:xfrm>
            <a:off x="5624514" y="248126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7" name="Oval 167"/>
          <p:cNvSpPr>
            <a:spLocks noChangeArrowheads="1"/>
          </p:cNvSpPr>
          <p:nvPr/>
        </p:nvSpPr>
        <p:spPr bwMode="auto">
          <a:xfrm>
            <a:off x="5624514" y="444341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8" name="Oval 182"/>
          <p:cNvSpPr>
            <a:spLocks noChangeArrowheads="1"/>
          </p:cNvSpPr>
          <p:nvPr/>
        </p:nvSpPr>
        <p:spPr bwMode="auto">
          <a:xfrm>
            <a:off x="5624514" y="19224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7" name="Oval 187"/>
          <p:cNvSpPr>
            <a:spLocks noChangeArrowheads="1"/>
          </p:cNvSpPr>
          <p:nvPr/>
        </p:nvSpPr>
        <p:spPr bwMode="auto">
          <a:xfrm>
            <a:off x="5624514" y="472281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8" name="Oval 205"/>
          <p:cNvSpPr>
            <a:spLocks noChangeArrowheads="1"/>
          </p:cNvSpPr>
          <p:nvPr/>
        </p:nvSpPr>
        <p:spPr bwMode="auto">
          <a:xfrm>
            <a:off x="5624514" y="2201864"/>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9" name="Oval 19"/>
          <p:cNvSpPr>
            <a:spLocks noChangeArrowheads="1"/>
          </p:cNvSpPr>
          <p:nvPr/>
        </p:nvSpPr>
        <p:spPr bwMode="auto">
          <a:xfrm>
            <a:off x="3617914" y="2479676"/>
            <a:ext cx="187325"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0" name="Oval 48"/>
          <p:cNvSpPr>
            <a:spLocks noChangeArrowheads="1"/>
          </p:cNvSpPr>
          <p:nvPr/>
        </p:nvSpPr>
        <p:spPr bwMode="auto">
          <a:xfrm>
            <a:off x="3617914" y="19224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1" name="Oval 50"/>
          <p:cNvSpPr>
            <a:spLocks noChangeArrowheads="1"/>
          </p:cNvSpPr>
          <p:nvPr/>
        </p:nvSpPr>
        <p:spPr bwMode="auto">
          <a:xfrm>
            <a:off x="3606801" y="3598864"/>
            <a:ext cx="207963" cy="192087"/>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2" name="Oval 64"/>
          <p:cNvSpPr>
            <a:spLocks noChangeArrowheads="1"/>
          </p:cNvSpPr>
          <p:nvPr/>
        </p:nvSpPr>
        <p:spPr bwMode="auto">
          <a:xfrm>
            <a:off x="3616326" y="4725989"/>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 name="Oval 67"/>
          <p:cNvSpPr>
            <a:spLocks noChangeArrowheads="1"/>
          </p:cNvSpPr>
          <p:nvPr/>
        </p:nvSpPr>
        <p:spPr bwMode="auto">
          <a:xfrm>
            <a:off x="3617914" y="416718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4" name="Oval 69"/>
          <p:cNvSpPr>
            <a:spLocks noChangeArrowheads="1"/>
          </p:cNvSpPr>
          <p:nvPr/>
        </p:nvSpPr>
        <p:spPr bwMode="auto">
          <a:xfrm>
            <a:off x="3616326" y="275907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5" name="Oval 115"/>
          <p:cNvSpPr>
            <a:spLocks noChangeArrowheads="1"/>
          </p:cNvSpPr>
          <p:nvPr/>
        </p:nvSpPr>
        <p:spPr bwMode="auto">
          <a:xfrm>
            <a:off x="3617914" y="3887789"/>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6" name="Oval 124"/>
          <p:cNvSpPr>
            <a:spLocks noChangeArrowheads="1"/>
          </p:cNvSpPr>
          <p:nvPr/>
        </p:nvSpPr>
        <p:spPr bwMode="auto">
          <a:xfrm>
            <a:off x="3616326" y="528320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7" name="Oval 131"/>
          <p:cNvSpPr>
            <a:spLocks noChangeArrowheads="1"/>
          </p:cNvSpPr>
          <p:nvPr/>
        </p:nvSpPr>
        <p:spPr bwMode="auto">
          <a:xfrm>
            <a:off x="3617914" y="3317876"/>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0" name="Oval 165"/>
          <p:cNvSpPr>
            <a:spLocks noChangeArrowheads="1"/>
          </p:cNvSpPr>
          <p:nvPr/>
        </p:nvSpPr>
        <p:spPr bwMode="auto">
          <a:xfrm>
            <a:off x="3616326" y="3038476"/>
            <a:ext cx="187325" cy="182563"/>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1" name="Oval 169"/>
          <p:cNvSpPr>
            <a:spLocks noChangeArrowheads="1"/>
          </p:cNvSpPr>
          <p:nvPr/>
        </p:nvSpPr>
        <p:spPr bwMode="auto">
          <a:xfrm>
            <a:off x="3617914" y="500380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40" name="Oval 174"/>
          <p:cNvSpPr>
            <a:spLocks noChangeArrowheads="1"/>
          </p:cNvSpPr>
          <p:nvPr/>
        </p:nvSpPr>
        <p:spPr bwMode="auto">
          <a:xfrm>
            <a:off x="3616326" y="2200276"/>
            <a:ext cx="187325"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3" name="Oval 206"/>
          <p:cNvSpPr>
            <a:spLocks noChangeArrowheads="1"/>
          </p:cNvSpPr>
          <p:nvPr/>
        </p:nvSpPr>
        <p:spPr bwMode="auto">
          <a:xfrm>
            <a:off x="3616326" y="4445001"/>
            <a:ext cx="187325" cy="182563"/>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42" name="Oval 15"/>
          <p:cNvSpPr>
            <a:spLocks noChangeArrowheads="1"/>
          </p:cNvSpPr>
          <p:nvPr/>
        </p:nvSpPr>
        <p:spPr bwMode="auto">
          <a:xfrm>
            <a:off x="4959350" y="22034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3" name="Oval 18"/>
          <p:cNvSpPr>
            <a:spLocks noChangeArrowheads="1"/>
          </p:cNvSpPr>
          <p:nvPr/>
        </p:nvSpPr>
        <p:spPr bwMode="auto">
          <a:xfrm>
            <a:off x="4959350" y="27622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4" name="Oval 30"/>
          <p:cNvSpPr>
            <a:spLocks noChangeArrowheads="1"/>
          </p:cNvSpPr>
          <p:nvPr/>
        </p:nvSpPr>
        <p:spPr bwMode="auto">
          <a:xfrm>
            <a:off x="4959350" y="36036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5" name="Oval 53"/>
          <p:cNvSpPr>
            <a:spLocks noChangeArrowheads="1"/>
          </p:cNvSpPr>
          <p:nvPr/>
        </p:nvSpPr>
        <p:spPr bwMode="auto">
          <a:xfrm>
            <a:off x="4959350" y="47228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6" name="Oval 55"/>
          <p:cNvSpPr>
            <a:spLocks noChangeArrowheads="1"/>
          </p:cNvSpPr>
          <p:nvPr/>
        </p:nvSpPr>
        <p:spPr bwMode="auto">
          <a:xfrm>
            <a:off x="4959350" y="3322638"/>
            <a:ext cx="185738" cy="182562"/>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7" name="Oval 60"/>
          <p:cNvSpPr>
            <a:spLocks noChangeArrowheads="1"/>
          </p:cNvSpPr>
          <p:nvPr/>
        </p:nvSpPr>
        <p:spPr bwMode="auto">
          <a:xfrm>
            <a:off x="4959350" y="1922463"/>
            <a:ext cx="185738" cy="182562"/>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8" name="Oval 61"/>
          <p:cNvSpPr>
            <a:spLocks noChangeArrowheads="1"/>
          </p:cNvSpPr>
          <p:nvPr/>
        </p:nvSpPr>
        <p:spPr bwMode="auto">
          <a:xfrm>
            <a:off x="4959350" y="41640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9" name="Oval 73"/>
          <p:cNvSpPr>
            <a:spLocks noChangeArrowheads="1"/>
          </p:cNvSpPr>
          <p:nvPr/>
        </p:nvSpPr>
        <p:spPr bwMode="auto">
          <a:xfrm>
            <a:off x="4959350" y="3043239"/>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 name="Oval 171"/>
          <p:cNvSpPr>
            <a:spLocks noChangeArrowheads="1"/>
          </p:cNvSpPr>
          <p:nvPr/>
        </p:nvSpPr>
        <p:spPr bwMode="auto">
          <a:xfrm>
            <a:off x="4959350" y="3883026"/>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1" name="Oval 175"/>
          <p:cNvSpPr>
            <a:spLocks noChangeArrowheads="1"/>
          </p:cNvSpPr>
          <p:nvPr/>
        </p:nvSpPr>
        <p:spPr bwMode="auto">
          <a:xfrm>
            <a:off x="4959350" y="5283201"/>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2" name="Oval 194"/>
          <p:cNvSpPr>
            <a:spLocks noChangeArrowheads="1"/>
          </p:cNvSpPr>
          <p:nvPr/>
        </p:nvSpPr>
        <p:spPr bwMode="auto">
          <a:xfrm>
            <a:off x="4959350" y="4443414"/>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45" name="Oval 198"/>
          <p:cNvSpPr>
            <a:spLocks noChangeArrowheads="1"/>
          </p:cNvSpPr>
          <p:nvPr/>
        </p:nvSpPr>
        <p:spPr bwMode="auto">
          <a:xfrm>
            <a:off x="4959350" y="2482851"/>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46" name="Oval 207"/>
          <p:cNvSpPr>
            <a:spLocks noChangeArrowheads="1"/>
          </p:cNvSpPr>
          <p:nvPr/>
        </p:nvSpPr>
        <p:spPr bwMode="auto">
          <a:xfrm>
            <a:off x="4959350" y="5002214"/>
            <a:ext cx="185738"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5" name="Oval 7"/>
          <p:cNvSpPr>
            <a:spLocks noChangeArrowheads="1"/>
          </p:cNvSpPr>
          <p:nvPr/>
        </p:nvSpPr>
        <p:spPr bwMode="auto">
          <a:xfrm>
            <a:off x="5291139"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6" name="Oval 10"/>
          <p:cNvSpPr>
            <a:spLocks noChangeArrowheads="1"/>
          </p:cNvSpPr>
          <p:nvPr/>
        </p:nvSpPr>
        <p:spPr bwMode="auto">
          <a:xfrm>
            <a:off x="5291139"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7" name="Oval 16"/>
          <p:cNvSpPr>
            <a:spLocks noChangeArrowheads="1"/>
          </p:cNvSpPr>
          <p:nvPr/>
        </p:nvSpPr>
        <p:spPr bwMode="auto">
          <a:xfrm>
            <a:off x="529113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8" name="Oval 17"/>
          <p:cNvSpPr>
            <a:spLocks noChangeArrowheads="1"/>
          </p:cNvSpPr>
          <p:nvPr/>
        </p:nvSpPr>
        <p:spPr bwMode="auto">
          <a:xfrm>
            <a:off x="529113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9" name="Oval 51"/>
          <p:cNvSpPr>
            <a:spLocks noChangeArrowheads="1"/>
          </p:cNvSpPr>
          <p:nvPr/>
        </p:nvSpPr>
        <p:spPr bwMode="auto">
          <a:xfrm>
            <a:off x="529113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0" name="Oval 74"/>
          <p:cNvSpPr>
            <a:spLocks noChangeArrowheads="1"/>
          </p:cNvSpPr>
          <p:nvPr/>
        </p:nvSpPr>
        <p:spPr bwMode="auto">
          <a:xfrm>
            <a:off x="5291139" y="30416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1" name="Oval 79"/>
          <p:cNvSpPr>
            <a:spLocks noChangeArrowheads="1"/>
          </p:cNvSpPr>
          <p:nvPr/>
        </p:nvSpPr>
        <p:spPr bwMode="auto">
          <a:xfrm>
            <a:off x="5291139" y="19224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54" name="Oval 120"/>
          <p:cNvSpPr>
            <a:spLocks noChangeArrowheads="1"/>
          </p:cNvSpPr>
          <p:nvPr/>
        </p:nvSpPr>
        <p:spPr bwMode="auto">
          <a:xfrm>
            <a:off x="5291139" y="38830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3" name="Oval 126"/>
          <p:cNvSpPr>
            <a:spLocks noChangeArrowheads="1"/>
          </p:cNvSpPr>
          <p:nvPr/>
        </p:nvSpPr>
        <p:spPr bwMode="auto">
          <a:xfrm>
            <a:off x="5291139" y="2762251"/>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6" name="Oval 138"/>
          <p:cNvSpPr>
            <a:spLocks noChangeArrowheads="1"/>
          </p:cNvSpPr>
          <p:nvPr/>
        </p:nvSpPr>
        <p:spPr bwMode="auto">
          <a:xfrm>
            <a:off x="5291139" y="220186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7" name="Oval 146"/>
          <p:cNvSpPr>
            <a:spLocks noChangeArrowheads="1"/>
          </p:cNvSpPr>
          <p:nvPr/>
        </p:nvSpPr>
        <p:spPr bwMode="auto">
          <a:xfrm>
            <a:off x="5291139"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8" name="Oval 177"/>
          <p:cNvSpPr>
            <a:spLocks noChangeArrowheads="1"/>
          </p:cNvSpPr>
          <p:nvPr/>
        </p:nvSpPr>
        <p:spPr bwMode="auto">
          <a:xfrm>
            <a:off x="5291139" y="4162426"/>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7" name="Oval 208"/>
          <p:cNvSpPr>
            <a:spLocks noChangeArrowheads="1"/>
          </p:cNvSpPr>
          <p:nvPr/>
        </p:nvSpPr>
        <p:spPr bwMode="auto">
          <a:xfrm>
            <a:off x="5291139" y="3603626"/>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8" name="Oval 6"/>
          <p:cNvSpPr>
            <a:spLocks noChangeArrowheads="1"/>
          </p:cNvSpPr>
          <p:nvPr/>
        </p:nvSpPr>
        <p:spPr bwMode="auto">
          <a:xfrm>
            <a:off x="3273426" y="192246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9" name="Oval 21"/>
          <p:cNvSpPr>
            <a:spLocks noChangeArrowheads="1"/>
          </p:cNvSpPr>
          <p:nvPr/>
        </p:nvSpPr>
        <p:spPr bwMode="auto">
          <a:xfrm>
            <a:off x="3273426" y="472281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0" name="Oval 33"/>
          <p:cNvSpPr>
            <a:spLocks noChangeArrowheads="1"/>
          </p:cNvSpPr>
          <p:nvPr/>
        </p:nvSpPr>
        <p:spPr bwMode="auto">
          <a:xfrm>
            <a:off x="3273426" y="3881439"/>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1" name="Oval 52"/>
          <p:cNvSpPr>
            <a:spLocks noChangeArrowheads="1"/>
          </p:cNvSpPr>
          <p:nvPr/>
        </p:nvSpPr>
        <p:spPr bwMode="auto">
          <a:xfrm>
            <a:off x="3275014" y="33226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2" name="Oval 85"/>
          <p:cNvSpPr>
            <a:spLocks noChangeArrowheads="1"/>
          </p:cNvSpPr>
          <p:nvPr/>
        </p:nvSpPr>
        <p:spPr bwMode="auto">
          <a:xfrm>
            <a:off x="3273426" y="41624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3" name="Oval 107"/>
          <p:cNvSpPr>
            <a:spLocks noChangeArrowheads="1"/>
          </p:cNvSpPr>
          <p:nvPr/>
        </p:nvSpPr>
        <p:spPr bwMode="auto">
          <a:xfrm>
            <a:off x="3275014"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66" name="Oval 129"/>
          <p:cNvSpPr>
            <a:spLocks noChangeArrowheads="1"/>
          </p:cNvSpPr>
          <p:nvPr/>
        </p:nvSpPr>
        <p:spPr bwMode="auto">
          <a:xfrm>
            <a:off x="3273426" y="304165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75" name="Oval 139"/>
          <p:cNvSpPr>
            <a:spLocks noChangeArrowheads="1"/>
          </p:cNvSpPr>
          <p:nvPr/>
        </p:nvSpPr>
        <p:spPr bwMode="auto">
          <a:xfrm>
            <a:off x="3273426" y="2762251"/>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68" name="Oval 190"/>
          <p:cNvSpPr>
            <a:spLocks noChangeArrowheads="1"/>
          </p:cNvSpPr>
          <p:nvPr/>
        </p:nvSpPr>
        <p:spPr bwMode="auto">
          <a:xfrm>
            <a:off x="3273426" y="4441826"/>
            <a:ext cx="187325"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69" name="Oval 191"/>
          <p:cNvSpPr>
            <a:spLocks noChangeArrowheads="1"/>
          </p:cNvSpPr>
          <p:nvPr/>
        </p:nvSpPr>
        <p:spPr bwMode="auto">
          <a:xfrm>
            <a:off x="3273425" y="2481264"/>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70" name="Oval 197"/>
          <p:cNvSpPr>
            <a:spLocks noChangeArrowheads="1"/>
          </p:cNvSpPr>
          <p:nvPr/>
        </p:nvSpPr>
        <p:spPr bwMode="auto">
          <a:xfrm>
            <a:off x="3273426" y="3602039"/>
            <a:ext cx="187325"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71" name="Oval 199"/>
          <p:cNvSpPr>
            <a:spLocks noChangeArrowheads="1"/>
          </p:cNvSpPr>
          <p:nvPr/>
        </p:nvSpPr>
        <p:spPr bwMode="auto">
          <a:xfrm>
            <a:off x="3273426" y="5283201"/>
            <a:ext cx="187325"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80" name="Oval 209"/>
          <p:cNvSpPr>
            <a:spLocks noChangeArrowheads="1"/>
          </p:cNvSpPr>
          <p:nvPr/>
        </p:nvSpPr>
        <p:spPr bwMode="auto">
          <a:xfrm>
            <a:off x="3275014" y="5002214"/>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81" name="Oval 35"/>
          <p:cNvSpPr>
            <a:spLocks noChangeArrowheads="1"/>
          </p:cNvSpPr>
          <p:nvPr/>
        </p:nvSpPr>
        <p:spPr bwMode="auto">
          <a:xfrm>
            <a:off x="1938339" y="50022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2" name="Oval 45"/>
          <p:cNvSpPr>
            <a:spLocks noChangeArrowheads="1"/>
          </p:cNvSpPr>
          <p:nvPr/>
        </p:nvSpPr>
        <p:spPr bwMode="auto">
          <a:xfrm>
            <a:off x="1938339" y="38830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3" name="Oval 46"/>
          <p:cNvSpPr>
            <a:spLocks noChangeArrowheads="1"/>
          </p:cNvSpPr>
          <p:nvPr/>
        </p:nvSpPr>
        <p:spPr bwMode="auto">
          <a:xfrm>
            <a:off x="193833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4" name="Oval 58"/>
          <p:cNvSpPr>
            <a:spLocks noChangeArrowheads="1"/>
          </p:cNvSpPr>
          <p:nvPr/>
        </p:nvSpPr>
        <p:spPr bwMode="auto">
          <a:xfrm>
            <a:off x="1938339"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5" name="Oval 68"/>
          <p:cNvSpPr>
            <a:spLocks noChangeArrowheads="1"/>
          </p:cNvSpPr>
          <p:nvPr/>
        </p:nvSpPr>
        <p:spPr bwMode="auto">
          <a:xfrm>
            <a:off x="193833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6" name="Oval 70"/>
          <p:cNvSpPr>
            <a:spLocks noChangeArrowheads="1"/>
          </p:cNvSpPr>
          <p:nvPr/>
        </p:nvSpPr>
        <p:spPr bwMode="auto">
          <a:xfrm>
            <a:off x="1938339"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7" name="Oval 71"/>
          <p:cNvSpPr>
            <a:spLocks noChangeArrowheads="1"/>
          </p:cNvSpPr>
          <p:nvPr/>
        </p:nvSpPr>
        <p:spPr bwMode="auto">
          <a:xfrm>
            <a:off x="193833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8" name="Oval 72"/>
          <p:cNvSpPr>
            <a:spLocks noChangeArrowheads="1"/>
          </p:cNvSpPr>
          <p:nvPr/>
        </p:nvSpPr>
        <p:spPr bwMode="auto">
          <a:xfrm>
            <a:off x="1938339"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9" name="Oval 108"/>
          <p:cNvSpPr>
            <a:spLocks noChangeArrowheads="1"/>
          </p:cNvSpPr>
          <p:nvPr/>
        </p:nvSpPr>
        <p:spPr bwMode="auto">
          <a:xfrm>
            <a:off x="1939925" y="19224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82" name="Oval 148"/>
          <p:cNvSpPr>
            <a:spLocks noChangeArrowheads="1"/>
          </p:cNvSpPr>
          <p:nvPr/>
        </p:nvSpPr>
        <p:spPr bwMode="auto">
          <a:xfrm>
            <a:off x="1938339" y="36036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3" name="Oval 172"/>
          <p:cNvSpPr>
            <a:spLocks noChangeArrowheads="1"/>
          </p:cNvSpPr>
          <p:nvPr/>
        </p:nvSpPr>
        <p:spPr bwMode="auto">
          <a:xfrm>
            <a:off x="1938339" y="276225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4" name="Oval 183"/>
          <p:cNvSpPr>
            <a:spLocks noChangeArrowheads="1"/>
          </p:cNvSpPr>
          <p:nvPr/>
        </p:nvSpPr>
        <p:spPr bwMode="auto">
          <a:xfrm>
            <a:off x="1938339" y="4162426"/>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5" name="Oval 212"/>
          <p:cNvSpPr>
            <a:spLocks noChangeArrowheads="1"/>
          </p:cNvSpPr>
          <p:nvPr/>
        </p:nvSpPr>
        <p:spPr bwMode="auto">
          <a:xfrm>
            <a:off x="1938339" y="5283201"/>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94" name="Oval 8"/>
          <p:cNvSpPr>
            <a:spLocks noChangeArrowheads="1"/>
          </p:cNvSpPr>
          <p:nvPr/>
        </p:nvSpPr>
        <p:spPr bwMode="auto">
          <a:xfrm>
            <a:off x="4627564"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5" name="Oval 13"/>
          <p:cNvSpPr>
            <a:spLocks noChangeArrowheads="1"/>
          </p:cNvSpPr>
          <p:nvPr/>
        </p:nvSpPr>
        <p:spPr bwMode="auto">
          <a:xfrm>
            <a:off x="4627564"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6" name="Oval 31"/>
          <p:cNvSpPr>
            <a:spLocks noChangeArrowheads="1"/>
          </p:cNvSpPr>
          <p:nvPr/>
        </p:nvSpPr>
        <p:spPr bwMode="auto">
          <a:xfrm>
            <a:off x="4625975" y="38830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7" name="Oval 40"/>
          <p:cNvSpPr>
            <a:spLocks noChangeArrowheads="1"/>
          </p:cNvSpPr>
          <p:nvPr/>
        </p:nvSpPr>
        <p:spPr bwMode="auto">
          <a:xfrm>
            <a:off x="4625976" y="500221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8" name="Oval 54"/>
          <p:cNvSpPr>
            <a:spLocks noChangeArrowheads="1"/>
          </p:cNvSpPr>
          <p:nvPr/>
        </p:nvSpPr>
        <p:spPr bwMode="auto">
          <a:xfrm>
            <a:off x="462756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9" name="Oval 56"/>
          <p:cNvSpPr>
            <a:spLocks noChangeArrowheads="1"/>
          </p:cNvSpPr>
          <p:nvPr/>
        </p:nvSpPr>
        <p:spPr bwMode="auto">
          <a:xfrm>
            <a:off x="462756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92" name="Oval 128"/>
          <p:cNvSpPr>
            <a:spLocks noChangeArrowheads="1"/>
          </p:cNvSpPr>
          <p:nvPr/>
        </p:nvSpPr>
        <p:spPr bwMode="auto">
          <a:xfrm>
            <a:off x="4625976" y="332105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1" name="Oval 135"/>
          <p:cNvSpPr>
            <a:spLocks noChangeArrowheads="1"/>
          </p:cNvSpPr>
          <p:nvPr/>
        </p:nvSpPr>
        <p:spPr bwMode="auto">
          <a:xfrm>
            <a:off x="4627564" y="36036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2" name="Oval 142"/>
          <p:cNvSpPr>
            <a:spLocks noChangeArrowheads="1"/>
          </p:cNvSpPr>
          <p:nvPr/>
        </p:nvSpPr>
        <p:spPr bwMode="auto">
          <a:xfrm>
            <a:off x="4625976" y="4722814"/>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3" name="Oval 147"/>
          <p:cNvSpPr>
            <a:spLocks noChangeArrowheads="1"/>
          </p:cNvSpPr>
          <p:nvPr/>
        </p:nvSpPr>
        <p:spPr bwMode="auto">
          <a:xfrm>
            <a:off x="4625976" y="5283201"/>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4" name="Oval 176"/>
          <p:cNvSpPr>
            <a:spLocks noChangeArrowheads="1"/>
          </p:cNvSpPr>
          <p:nvPr/>
        </p:nvSpPr>
        <p:spPr bwMode="auto">
          <a:xfrm>
            <a:off x="4627564" y="276225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5" name="Oval 196"/>
          <p:cNvSpPr>
            <a:spLocks noChangeArrowheads="1"/>
          </p:cNvSpPr>
          <p:nvPr/>
        </p:nvSpPr>
        <p:spPr bwMode="auto">
          <a:xfrm>
            <a:off x="4627564" y="2201864"/>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98" name="Oval 213"/>
          <p:cNvSpPr>
            <a:spLocks noChangeArrowheads="1"/>
          </p:cNvSpPr>
          <p:nvPr/>
        </p:nvSpPr>
        <p:spPr bwMode="auto">
          <a:xfrm>
            <a:off x="4625975" y="1922464"/>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7" name="Oval 24"/>
          <p:cNvSpPr>
            <a:spLocks noChangeArrowheads="1"/>
          </p:cNvSpPr>
          <p:nvPr/>
        </p:nvSpPr>
        <p:spPr bwMode="auto">
          <a:xfrm>
            <a:off x="2271714" y="38814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08" name="Oval 39"/>
          <p:cNvSpPr>
            <a:spLocks noChangeArrowheads="1"/>
          </p:cNvSpPr>
          <p:nvPr/>
        </p:nvSpPr>
        <p:spPr bwMode="auto">
          <a:xfrm>
            <a:off x="2271714" y="36020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09" name="Oval 59"/>
          <p:cNvSpPr>
            <a:spLocks noChangeArrowheads="1"/>
          </p:cNvSpPr>
          <p:nvPr/>
        </p:nvSpPr>
        <p:spPr bwMode="auto">
          <a:xfrm>
            <a:off x="2271714"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0" name="Oval 66"/>
          <p:cNvSpPr>
            <a:spLocks noChangeArrowheads="1"/>
          </p:cNvSpPr>
          <p:nvPr/>
        </p:nvSpPr>
        <p:spPr bwMode="auto">
          <a:xfrm>
            <a:off x="22717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1" name="Oval 75"/>
          <p:cNvSpPr>
            <a:spLocks noChangeArrowheads="1"/>
          </p:cNvSpPr>
          <p:nvPr/>
        </p:nvSpPr>
        <p:spPr bwMode="auto">
          <a:xfrm>
            <a:off x="2271714"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2" name="Oval 116"/>
          <p:cNvSpPr>
            <a:spLocks noChangeArrowheads="1"/>
          </p:cNvSpPr>
          <p:nvPr/>
        </p:nvSpPr>
        <p:spPr bwMode="auto">
          <a:xfrm>
            <a:off x="2271714" y="19224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3" name="Oval 117"/>
          <p:cNvSpPr>
            <a:spLocks noChangeArrowheads="1"/>
          </p:cNvSpPr>
          <p:nvPr/>
        </p:nvSpPr>
        <p:spPr bwMode="auto">
          <a:xfrm>
            <a:off x="2271714" y="44418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06" name="Oval 123"/>
          <p:cNvSpPr>
            <a:spLocks noChangeArrowheads="1"/>
          </p:cNvSpPr>
          <p:nvPr/>
        </p:nvSpPr>
        <p:spPr bwMode="auto">
          <a:xfrm>
            <a:off x="2271714" y="24812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5" name="Oval 145"/>
          <p:cNvSpPr>
            <a:spLocks noChangeArrowheads="1"/>
          </p:cNvSpPr>
          <p:nvPr/>
        </p:nvSpPr>
        <p:spPr bwMode="auto">
          <a:xfrm>
            <a:off x="2271714"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6" name="Oval 161"/>
          <p:cNvSpPr>
            <a:spLocks noChangeArrowheads="1"/>
          </p:cNvSpPr>
          <p:nvPr/>
        </p:nvSpPr>
        <p:spPr bwMode="auto">
          <a:xfrm>
            <a:off x="2271714" y="5283201"/>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7" name="Oval 185"/>
          <p:cNvSpPr>
            <a:spLocks noChangeArrowheads="1"/>
          </p:cNvSpPr>
          <p:nvPr/>
        </p:nvSpPr>
        <p:spPr bwMode="auto">
          <a:xfrm>
            <a:off x="2271714" y="22018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8" name="Oval 204"/>
          <p:cNvSpPr>
            <a:spLocks noChangeArrowheads="1"/>
          </p:cNvSpPr>
          <p:nvPr/>
        </p:nvSpPr>
        <p:spPr bwMode="auto">
          <a:xfrm>
            <a:off x="2271714" y="3322639"/>
            <a:ext cx="187325"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9" name="Oval 214"/>
          <p:cNvSpPr>
            <a:spLocks noChangeArrowheads="1"/>
          </p:cNvSpPr>
          <p:nvPr/>
        </p:nvSpPr>
        <p:spPr bwMode="auto">
          <a:xfrm>
            <a:off x="2271714" y="4162426"/>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0" name="Oval 12"/>
          <p:cNvSpPr>
            <a:spLocks noChangeArrowheads="1"/>
          </p:cNvSpPr>
          <p:nvPr/>
        </p:nvSpPr>
        <p:spPr bwMode="auto">
          <a:xfrm>
            <a:off x="3960814"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1" name="Oval 20"/>
          <p:cNvSpPr>
            <a:spLocks noChangeArrowheads="1"/>
          </p:cNvSpPr>
          <p:nvPr/>
        </p:nvSpPr>
        <p:spPr bwMode="auto">
          <a:xfrm>
            <a:off x="3960814"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2" name="Oval 38"/>
          <p:cNvSpPr>
            <a:spLocks noChangeArrowheads="1"/>
          </p:cNvSpPr>
          <p:nvPr/>
        </p:nvSpPr>
        <p:spPr bwMode="auto">
          <a:xfrm>
            <a:off x="3960814"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3" name="Oval 49"/>
          <p:cNvSpPr>
            <a:spLocks noChangeArrowheads="1"/>
          </p:cNvSpPr>
          <p:nvPr/>
        </p:nvSpPr>
        <p:spPr bwMode="auto">
          <a:xfrm>
            <a:off x="3960814" y="36036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4" name="Oval 80"/>
          <p:cNvSpPr>
            <a:spLocks noChangeArrowheads="1"/>
          </p:cNvSpPr>
          <p:nvPr/>
        </p:nvSpPr>
        <p:spPr bwMode="auto">
          <a:xfrm>
            <a:off x="396081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5" name="Oval 84"/>
          <p:cNvSpPr>
            <a:spLocks noChangeArrowheads="1"/>
          </p:cNvSpPr>
          <p:nvPr/>
        </p:nvSpPr>
        <p:spPr bwMode="auto">
          <a:xfrm>
            <a:off x="39608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6" name="Oval 163"/>
          <p:cNvSpPr>
            <a:spLocks noChangeArrowheads="1"/>
          </p:cNvSpPr>
          <p:nvPr/>
        </p:nvSpPr>
        <p:spPr bwMode="auto">
          <a:xfrm>
            <a:off x="3960814" y="500221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19" name="Oval 164"/>
          <p:cNvSpPr>
            <a:spLocks noChangeArrowheads="1"/>
          </p:cNvSpPr>
          <p:nvPr/>
        </p:nvSpPr>
        <p:spPr bwMode="auto">
          <a:xfrm>
            <a:off x="3960814" y="2762251"/>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8" name="Oval 166"/>
          <p:cNvSpPr>
            <a:spLocks noChangeArrowheads="1"/>
          </p:cNvSpPr>
          <p:nvPr/>
        </p:nvSpPr>
        <p:spPr bwMode="auto">
          <a:xfrm>
            <a:off x="3960814" y="3321051"/>
            <a:ext cx="185737" cy="182563"/>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9" name="Oval 186"/>
          <p:cNvSpPr>
            <a:spLocks noChangeArrowheads="1"/>
          </p:cNvSpPr>
          <p:nvPr/>
        </p:nvSpPr>
        <p:spPr bwMode="auto">
          <a:xfrm>
            <a:off x="3960814" y="19224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22" name="Oval 189"/>
          <p:cNvSpPr>
            <a:spLocks noChangeArrowheads="1"/>
          </p:cNvSpPr>
          <p:nvPr/>
        </p:nvSpPr>
        <p:spPr bwMode="auto">
          <a:xfrm>
            <a:off x="3960814" y="3883026"/>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23" name="Oval 195"/>
          <p:cNvSpPr>
            <a:spLocks noChangeArrowheads="1"/>
          </p:cNvSpPr>
          <p:nvPr/>
        </p:nvSpPr>
        <p:spPr bwMode="auto">
          <a:xfrm>
            <a:off x="3960814" y="2201864"/>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2" name="Oval 216"/>
          <p:cNvSpPr>
            <a:spLocks noChangeArrowheads="1"/>
          </p:cNvSpPr>
          <p:nvPr/>
        </p:nvSpPr>
        <p:spPr bwMode="auto">
          <a:xfrm>
            <a:off x="3960814" y="4722814"/>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3" name="Oval 25"/>
          <p:cNvSpPr>
            <a:spLocks noChangeArrowheads="1"/>
          </p:cNvSpPr>
          <p:nvPr/>
        </p:nvSpPr>
        <p:spPr bwMode="auto">
          <a:xfrm>
            <a:off x="2938464" y="528320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4" name="Oval 32"/>
          <p:cNvSpPr>
            <a:spLocks noChangeArrowheads="1"/>
          </p:cNvSpPr>
          <p:nvPr/>
        </p:nvSpPr>
        <p:spPr bwMode="auto">
          <a:xfrm>
            <a:off x="2940051" y="30416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5" name="Oval 57"/>
          <p:cNvSpPr>
            <a:spLocks noChangeArrowheads="1"/>
          </p:cNvSpPr>
          <p:nvPr/>
        </p:nvSpPr>
        <p:spPr bwMode="auto">
          <a:xfrm>
            <a:off x="2940051" y="27622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6" name="Oval 81"/>
          <p:cNvSpPr>
            <a:spLocks noChangeArrowheads="1"/>
          </p:cNvSpPr>
          <p:nvPr/>
        </p:nvSpPr>
        <p:spPr bwMode="auto">
          <a:xfrm>
            <a:off x="2938464" y="36036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7" name="Oval 83"/>
          <p:cNvSpPr>
            <a:spLocks noChangeArrowheads="1"/>
          </p:cNvSpPr>
          <p:nvPr/>
        </p:nvSpPr>
        <p:spPr bwMode="auto">
          <a:xfrm>
            <a:off x="2940051" y="38830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8" name="Oval 122"/>
          <p:cNvSpPr>
            <a:spLocks noChangeArrowheads="1"/>
          </p:cNvSpPr>
          <p:nvPr/>
        </p:nvSpPr>
        <p:spPr bwMode="auto">
          <a:xfrm>
            <a:off x="2940051" y="2481264"/>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9" name="Oval 125"/>
          <p:cNvSpPr>
            <a:spLocks noChangeArrowheads="1"/>
          </p:cNvSpPr>
          <p:nvPr/>
        </p:nvSpPr>
        <p:spPr bwMode="auto">
          <a:xfrm>
            <a:off x="2940051" y="332105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2" name="Oval 127"/>
          <p:cNvSpPr>
            <a:spLocks noChangeArrowheads="1"/>
          </p:cNvSpPr>
          <p:nvPr/>
        </p:nvSpPr>
        <p:spPr bwMode="auto">
          <a:xfrm>
            <a:off x="2938464" y="4722814"/>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3" name="Oval 143"/>
          <p:cNvSpPr>
            <a:spLocks noChangeArrowheads="1"/>
          </p:cNvSpPr>
          <p:nvPr/>
        </p:nvSpPr>
        <p:spPr bwMode="auto">
          <a:xfrm>
            <a:off x="2940051" y="2201864"/>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4" name="Oval 156"/>
          <p:cNvSpPr>
            <a:spLocks noChangeArrowheads="1"/>
          </p:cNvSpPr>
          <p:nvPr/>
        </p:nvSpPr>
        <p:spPr bwMode="auto">
          <a:xfrm>
            <a:off x="2938464" y="1922464"/>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5" name="Oval 162"/>
          <p:cNvSpPr>
            <a:spLocks noChangeArrowheads="1"/>
          </p:cNvSpPr>
          <p:nvPr/>
        </p:nvSpPr>
        <p:spPr bwMode="auto">
          <a:xfrm>
            <a:off x="2938464" y="4162426"/>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4" name="Oval 170"/>
          <p:cNvSpPr>
            <a:spLocks noChangeArrowheads="1"/>
          </p:cNvSpPr>
          <p:nvPr/>
        </p:nvSpPr>
        <p:spPr bwMode="auto">
          <a:xfrm>
            <a:off x="2940051" y="4443414"/>
            <a:ext cx="187325"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5" name="Oval 218"/>
          <p:cNvSpPr>
            <a:spLocks noChangeArrowheads="1"/>
          </p:cNvSpPr>
          <p:nvPr/>
        </p:nvSpPr>
        <p:spPr bwMode="auto">
          <a:xfrm>
            <a:off x="2940051" y="5002214"/>
            <a:ext cx="187325"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6" name="Oval 44"/>
          <p:cNvSpPr>
            <a:spLocks noChangeArrowheads="1"/>
          </p:cNvSpPr>
          <p:nvPr/>
        </p:nvSpPr>
        <p:spPr bwMode="auto">
          <a:xfrm>
            <a:off x="5956301" y="27622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7" name="Oval 14"/>
          <p:cNvSpPr>
            <a:spLocks noChangeArrowheads="1"/>
          </p:cNvSpPr>
          <p:nvPr/>
        </p:nvSpPr>
        <p:spPr bwMode="auto">
          <a:xfrm>
            <a:off x="5956300" y="24812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8" name="Oval 26"/>
          <p:cNvSpPr>
            <a:spLocks noChangeArrowheads="1"/>
          </p:cNvSpPr>
          <p:nvPr/>
        </p:nvSpPr>
        <p:spPr bwMode="auto">
          <a:xfrm>
            <a:off x="5956300"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9" name="Oval 27"/>
          <p:cNvSpPr>
            <a:spLocks noChangeArrowheads="1"/>
          </p:cNvSpPr>
          <p:nvPr/>
        </p:nvSpPr>
        <p:spPr bwMode="auto">
          <a:xfrm>
            <a:off x="5956300" y="47228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0" name="Oval 28"/>
          <p:cNvSpPr>
            <a:spLocks noChangeArrowheads="1"/>
          </p:cNvSpPr>
          <p:nvPr/>
        </p:nvSpPr>
        <p:spPr bwMode="auto">
          <a:xfrm>
            <a:off x="5956300" y="38830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1" name="Oval 62"/>
          <p:cNvSpPr>
            <a:spLocks noChangeArrowheads="1"/>
          </p:cNvSpPr>
          <p:nvPr/>
        </p:nvSpPr>
        <p:spPr bwMode="auto">
          <a:xfrm>
            <a:off x="5956300" y="44434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2" name="Oval 109"/>
          <p:cNvSpPr>
            <a:spLocks noChangeArrowheads="1"/>
          </p:cNvSpPr>
          <p:nvPr/>
        </p:nvSpPr>
        <p:spPr bwMode="auto">
          <a:xfrm>
            <a:off x="5956300" y="22018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3" name="Oval 110"/>
          <p:cNvSpPr>
            <a:spLocks noChangeArrowheads="1"/>
          </p:cNvSpPr>
          <p:nvPr/>
        </p:nvSpPr>
        <p:spPr bwMode="auto">
          <a:xfrm>
            <a:off x="5956300" y="3321051"/>
            <a:ext cx="185738"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946" name="Oval 118"/>
          <p:cNvSpPr>
            <a:spLocks noChangeArrowheads="1"/>
          </p:cNvSpPr>
          <p:nvPr/>
        </p:nvSpPr>
        <p:spPr bwMode="auto">
          <a:xfrm>
            <a:off x="5956300" y="5002214"/>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5" name="Oval 119"/>
          <p:cNvSpPr>
            <a:spLocks noChangeArrowheads="1"/>
          </p:cNvSpPr>
          <p:nvPr/>
        </p:nvSpPr>
        <p:spPr bwMode="auto">
          <a:xfrm>
            <a:off x="5956300" y="1922464"/>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6" name="Oval 130"/>
          <p:cNvSpPr>
            <a:spLocks noChangeArrowheads="1"/>
          </p:cNvSpPr>
          <p:nvPr/>
        </p:nvSpPr>
        <p:spPr bwMode="auto">
          <a:xfrm>
            <a:off x="5956300" y="3041651"/>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49" name="Oval 200"/>
          <p:cNvSpPr>
            <a:spLocks noChangeArrowheads="1"/>
          </p:cNvSpPr>
          <p:nvPr/>
        </p:nvSpPr>
        <p:spPr bwMode="auto">
          <a:xfrm>
            <a:off x="5956300" y="4162426"/>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0" name="Oval 215"/>
          <p:cNvSpPr>
            <a:spLocks noChangeArrowheads="1"/>
          </p:cNvSpPr>
          <p:nvPr/>
        </p:nvSpPr>
        <p:spPr bwMode="auto">
          <a:xfrm>
            <a:off x="5956300" y="3603626"/>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9" name="Oval 22"/>
          <p:cNvSpPr>
            <a:spLocks noChangeArrowheads="1"/>
          </p:cNvSpPr>
          <p:nvPr/>
        </p:nvSpPr>
        <p:spPr bwMode="auto">
          <a:xfrm>
            <a:off x="429418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0" name="Oval 36"/>
          <p:cNvSpPr>
            <a:spLocks noChangeArrowheads="1"/>
          </p:cNvSpPr>
          <p:nvPr/>
        </p:nvSpPr>
        <p:spPr bwMode="auto">
          <a:xfrm>
            <a:off x="429418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1" name="Oval 37"/>
          <p:cNvSpPr>
            <a:spLocks noChangeArrowheads="1"/>
          </p:cNvSpPr>
          <p:nvPr/>
        </p:nvSpPr>
        <p:spPr bwMode="auto">
          <a:xfrm>
            <a:off x="4294189"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2" name="Oval 41"/>
          <p:cNvSpPr>
            <a:spLocks noChangeArrowheads="1"/>
          </p:cNvSpPr>
          <p:nvPr/>
        </p:nvSpPr>
        <p:spPr bwMode="auto">
          <a:xfrm>
            <a:off x="4294189"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3" name="Oval 47"/>
          <p:cNvSpPr>
            <a:spLocks noChangeArrowheads="1"/>
          </p:cNvSpPr>
          <p:nvPr/>
        </p:nvSpPr>
        <p:spPr bwMode="auto">
          <a:xfrm>
            <a:off x="4294189"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4" name="Oval 77"/>
          <p:cNvSpPr>
            <a:spLocks noChangeArrowheads="1"/>
          </p:cNvSpPr>
          <p:nvPr/>
        </p:nvSpPr>
        <p:spPr bwMode="auto">
          <a:xfrm>
            <a:off x="429418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5" name="Oval 113"/>
          <p:cNvSpPr>
            <a:spLocks noChangeArrowheads="1"/>
          </p:cNvSpPr>
          <p:nvPr/>
        </p:nvSpPr>
        <p:spPr bwMode="auto">
          <a:xfrm>
            <a:off x="4294189" y="19224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8" name="Oval 141"/>
          <p:cNvSpPr>
            <a:spLocks noChangeArrowheads="1"/>
          </p:cNvSpPr>
          <p:nvPr/>
        </p:nvSpPr>
        <p:spPr bwMode="auto">
          <a:xfrm>
            <a:off x="4294189" y="41624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9" name="Oval 144"/>
          <p:cNvSpPr>
            <a:spLocks noChangeArrowheads="1"/>
          </p:cNvSpPr>
          <p:nvPr/>
        </p:nvSpPr>
        <p:spPr bwMode="auto">
          <a:xfrm>
            <a:off x="4294189"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0" name="Oval 173"/>
          <p:cNvSpPr>
            <a:spLocks noChangeArrowheads="1"/>
          </p:cNvSpPr>
          <p:nvPr/>
        </p:nvSpPr>
        <p:spPr bwMode="auto">
          <a:xfrm>
            <a:off x="4294189" y="4722814"/>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1" name="Oval 178"/>
          <p:cNvSpPr>
            <a:spLocks noChangeArrowheads="1"/>
          </p:cNvSpPr>
          <p:nvPr/>
        </p:nvSpPr>
        <p:spPr bwMode="auto">
          <a:xfrm>
            <a:off x="4294189" y="3603626"/>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0" name="Oval 193"/>
          <p:cNvSpPr>
            <a:spLocks noChangeArrowheads="1"/>
          </p:cNvSpPr>
          <p:nvPr/>
        </p:nvSpPr>
        <p:spPr bwMode="auto">
          <a:xfrm>
            <a:off x="4294189" y="3883026"/>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1" name="Oval 219"/>
          <p:cNvSpPr>
            <a:spLocks noChangeArrowheads="1"/>
          </p:cNvSpPr>
          <p:nvPr/>
        </p:nvSpPr>
        <p:spPr bwMode="auto">
          <a:xfrm>
            <a:off x="4292600" y="3041651"/>
            <a:ext cx="185738"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2" name="Rectangle 471"/>
          <p:cNvSpPr>
            <a:spLocks noChangeArrowheads="1"/>
          </p:cNvSpPr>
          <p:nvPr/>
        </p:nvSpPr>
        <p:spPr bwMode="auto">
          <a:xfrm>
            <a:off x="1890714" y="1884363"/>
            <a:ext cx="962025" cy="831850"/>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3" name="Rectangle 472"/>
          <p:cNvSpPr>
            <a:spLocks noChangeArrowheads="1"/>
          </p:cNvSpPr>
          <p:nvPr/>
        </p:nvSpPr>
        <p:spPr bwMode="auto">
          <a:xfrm>
            <a:off x="1890714" y="1884363"/>
            <a:ext cx="1978025" cy="1662112"/>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4" name="Rectangle 473"/>
          <p:cNvSpPr>
            <a:spLocks noChangeArrowheads="1"/>
          </p:cNvSpPr>
          <p:nvPr/>
        </p:nvSpPr>
        <p:spPr bwMode="auto">
          <a:xfrm>
            <a:off x="1890714" y="1884363"/>
            <a:ext cx="2994025" cy="2508250"/>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5" name="Rectangle 474"/>
          <p:cNvSpPr>
            <a:spLocks noChangeArrowheads="1"/>
          </p:cNvSpPr>
          <p:nvPr/>
        </p:nvSpPr>
        <p:spPr bwMode="auto">
          <a:xfrm>
            <a:off x="1890714" y="1884363"/>
            <a:ext cx="4302125" cy="3630612"/>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8" name="Rectangle 538"/>
          <p:cNvSpPr>
            <a:spLocks noChangeArrowheads="1"/>
          </p:cNvSpPr>
          <p:nvPr/>
        </p:nvSpPr>
        <p:spPr bwMode="auto">
          <a:xfrm>
            <a:off x="6951664" y="476250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0</a:t>
            </a:r>
            <a:endParaRPr lang="en-US" altLang="en-US" sz="1200" b="1">
              <a:latin typeface="Arial" panose="020B0604020202020204" pitchFamily="34" charset="0"/>
            </a:endParaRPr>
          </a:p>
        </p:txBody>
      </p:sp>
      <p:sp>
        <p:nvSpPr>
          <p:cNvPr id="33969" name="Rectangle 539"/>
          <p:cNvSpPr>
            <a:spLocks noChangeArrowheads="1"/>
          </p:cNvSpPr>
          <p:nvPr/>
        </p:nvSpPr>
        <p:spPr bwMode="auto">
          <a:xfrm>
            <a:off x="6951664" y="439737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2</a:t>
            </a:r>
            <a:endParaRPr lang="en-US" altLang="en-US" sz="1200" b="1">
              <a:latin typeface="Arial" panose="020B0604020202020204" pitchFamily="34" charset="0"/>
            </a:endParaRPr>
          </a:p>
        </p:txBody>
      </p:sp>
      <p:sp>
        <p:nvSpPr>
          <p:cNvPr id="33970" name="Rectangle 540"/>
          <p:cNvSpPr>
            <a:spLocks noChangeArrowheads="1"/>
          </p:cNvSpPr>
          <p:nvPr/>
        </p:nvSpPr>
        <p:spPr bwMode="auto">
          <a:xfrm>
            <a:off x="6951664" y="404177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4</a:t>
            </a:r>
            <a:endParaRPr lang="en-US" altLang="en-US" sz="1200" b="1">
              <a:latin typeface="Arial" panose="020B0604020202020204" pitchFamily="34" charset="0"/>
            </a:endParaRPr>
          </a:p>
        </p:txBody>
      </p:sp>
      <p:sp>
        <p:nvSpPr>
          <p:cNvPr id="33971" name="Rectangle 541"/>
          <p:cNvSpPr>
            <a:spLocks noChangeArrowheads="1"/>
          </p:cNvSpPr>
          <p:nvPr/>
        </p:nvSpPr>
        <p:spPr bwMode="auto">
          <a:xfrm>
            <a:off x="6951664" y="367665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6</a:t>
            </a:r>
            <a:endParaRPr lang="en-US" altLang="en-US" sz="1200" b="1">
              <a:latin typeface="Arial" panose="020B0604020202020204" pitchFamily="34" charset="0"/>
            </a:endParaRPr>
          </a:p>
        </p:txBody>
      </p:sp>
      <p:sp>
        <p:nvSpPr>
          <p:cNvPr id="33972" name="Rectangle 542"/>
          <p:cNvSpPr>
            <a:spLocks noChangeArrowheads="1"/>
          </p:cNvSpPr>
          <p:nvPr/>
        </p:nvSpPr>
        <p:spPr bwMode="auto">
          <a:xfrm>
            <a:off x="6951664" y="331152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8</a:t>
            </a:r>
            <a:endParaRPr lang="en-US" altLang="en-US" sz="1200" b="1">
              <a:latin typeface="Arial" panose="020B0604020202020204" pitchFamily="34" charset="0"/>
            </a:endParaRPr>
          </a:p>
        </p:txBody>
      </p:sp>
      <p:sp>
        <p:nvSpPr>
          <p:cNvPr id="33973" name="Rectangle 543"/>
          <p:cNvSpPr>
            <a:spLocks noChangeArrowheads="1"/>
          </p:cNvSpPr>
          <p:nvPr/>
        </p:nvSpPr>
        <p:spPr bwMode="auto">
          <a:xfrm>
            <a:off x="6913563" y="2947988"/>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10</a:t>
            </a:r>
            <a:endParaRPr lang="en-US" altLang="en-US" sz="1200" b="1">
              <a:latin typeface="Arial" panose="020B0604020202020204" pitchFamily="34" charset="0"/>
            </a:endParaRPr>
          </a:p>
        </p:txBody>
      </p:sp>
      <p:sp>
        <p:nvSpPr>
          <p:cNvPr id="33974" name="Line 550"/>
          <p:cNvSpPr>
            <a:spLocks noChangeShapeType="1"/>
          </p:cNvSpPr>
          <p:nvPr/>
        </p:nvSpPr>
        <p:spPr bwMode="auto">
          <a:xfrm>
            <a:off x="7134225" y="2763839"/>
            <a:ext cx="0" cy="2206625"/>
          </a:xfrm>
          <a:prstGeom prst="line">
            <a:avLst/>
          </a:prstGeom>
          <a:noFill/>
          <a:ln w="57150">
            <a:solidFill>
              <a:srgbClr val="1C1C1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975" name="Text Box 553"/>
          <p:cNvSpPr txBox="1">
            <a:spLocks noChangeArrowheads="1"/>
          </p:cNvSpPr>
          <p:nvPr/>
        </p:nvSpPr>
        <p:spPr bwMode="auto">
          <a:xfrm rot="-5400000">
            <a:off x="5227638" y="3265488"/>
            <a:ext cx="30035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800" b="1">
                <a:latin typeface="Arial" panose="020B0604020202020204" pitchFamily="34" charset="0"/>
              </a:rPr>
              <a:t>Species Richness</a:t>
            </a:r>
          </a:p>
        </p:txBody>
      </p:sp>
      <p:sp>
        <p:nvSpPr>
          <p:cNvPr id="184" name="TextBox 1"/>
          <p:cNvSpPr txBox="1">
            <a:spLocks noChangeArrowheads="1"/>
          </p:cNvSpPr>
          <p:nvPr/>
        </p:nvSpPr>
        <p:spPr bwMode="auto">
          <a:xfrm>
            <a:off x="1990726" y="1284289"/>
            <a:ext cx="2365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Pristine Community</a:t>
            </a:r>
          </a:p>
        </p:txBody>
      </p:sp>
      <p:sp>
        <p:nvSpPr>
          <p:cNvPr id="33977" name="TextBox 2"/>
          <p:cNvSpPr txBox="1">
            <a:spLocks noChangeArrowheads="1"/>
          </p:cNvSpPr>
          <p:nvPr/>
        </p:nvSpPr>
        <p:spPr bwMode="auto">
          <a:xfrm>
            <a:off x="6078539" y="6259513"/>
            <a:ext cx="4249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i="1">
                <a:latin typeface="Arial" panose="020B0604020202020204" pitchFamily="34" charset="0"/>
              </a:rPr>
              <a:t>Chase and Knight 2013 Ecology Letters</a:t>
            </a:r>
          </a:p>
        </p:txBody>
      </p:sp>
      <p:sp>
        <p:nvSpPr>
          <p:cNvPr id="186" name="TextBox 1"/>
          <p:cNvSpPr txBox="1">
            <a:spLocks noChangeArrowheads="1"/>
          </p:cNvSpPr>
          <p:nvPr/>
        </p:nvSpPr>
        <p:spPr bwMode="auto">
          <a:xfrm>
            <a:off x="1984376" y="1271588"/>
            <a:ext cx="2581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rgbClr val="FF0000"/>
                </a:solidFill>
                <a:latin typeface="Arial" panose="020B0604020202020204" pitchFamily="34" charset="0"/>
              </a:rPr>
              <a:t>Degraded Community</a:t>
            </a:r>
          </a:p>
        </p:txBody>
      </p:sp>
      <p:sp>
        <p:nvSpPr>
          <p:cNvPr id="33979" name="Line 530"/>
          <p:cNvSpPr>
            <a:spLocks noChangeShapeType="1"/>
          </p:cNvSpPr>
          <p:nvPr/>
        </p:nvSpPr>
        <p:spPr bwMode="auto">
          <a:xfrm rot="5400000" flipH="1" flipV="1">
            <a:off x="8584407" y="3482182"/>
            <a:ext cx="17462" cy="2955925"/>
          </a:xfrm>
          <a:prstGeom prst="line">
            <a:avLst/>
          </a:prstGeom>
          <a:noFill/>
          <a:ln w="57150">
            <a:solidFill>
              <a:srgbClr val="1C1C1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AutoShape 532"/>
          <p:cNvSpPr>
            <a:spLocks noChangeArrowheads="1"/>
          </p:cNvSpPr>
          <p:nvPr/>
        </p:nvSpPr>
        <p:spPr bwMode="auto">
          <a:xfrm>
            <a:off x="9785351" y="2930526"/>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5" name="AutoShape 533"/>
          <p:cNvSpPr>
            <a:spLocks noChangeArrowheads="1"/>
          </p:cNvSpPr>
          <p:nvPr/>
        </p:nvSpPr>
        <p:spPr bwMode="auto">
          <a:xfrm>
            <a:off x="8567738" y="3041651"/>
            <a:ext cx="100012"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6" name="AutoShape 534"/>
          <p:cNvSpPr>
            <a:spLocks noChangeArrowheads="1"/>
          </p:cNvSpPr>
          <p:nvPr/>
        </p:nvSpPr>
        <p:spPr bwMode="auto">
          <a:xfrm>
            <a:off x="7816851" y="3308351"/>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7" name="AutoShape 535"/>
          <p:cNvSpPr>
            <a:spLocks noChangeArrowheads="1"/>
          </p:cNvSpPr>
          <p:nvPr/>
        </p:nvSpPr>
        <p:spPr bwMode="auto">
          <a:xfrm>
            <a:off x="7340601" y="3797301"/>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8" name="AutoShape 532"/>
          <p:cNvSpPr>
            <a:spLocks noChangeArrowheads="1"/>
          </p:cNvSpPr>
          <p:nvPr/>
        </p:nvSpPr>
        <p:spPr bwMode="auto">
          <a:xfrm>
            <a:off x="9798051" y="3024189"/>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199" name="AutoShape 533"/>
          <p:cNvSpPr>
            <a:spLocks noChangeArrowheads="1"/>
          </p:cNvSpPr>
          <p:nvPr/>
        </p:nvSpPr>
        <p:spPr bwMode="auto">
          <a:xfrm>
            <a:off x="8594726" y="3233739"/>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0" name="AutoShape 534"/>
          <p:cNvSpPr>
            <a:spLocks noChangeArrowheads="1"/>
          </p:cNvSpPr>
          <p:nvPr/>
        </p:nvSpPr>
        <p:spPr bwMode="auto">
          <a:xfrm>
            <a:off x="7831138" y="3611564"/>
            <a:ext cx="100012"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1" name="AutoShape 535"/>
          <p:cNvSpPr>
            <a:spLocks noChangeArrowheads="1"/>
          </p:cNvSpPr>
          <p:nvPr/>
        </p:nvSpPr>
        <p:spPr bwMode="auto">
          <a:xfrm>
            <a:off x="7369176" y="4187826"/>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4" name="Left Brace 203"/>
          <p:cNvSpPr/>
          <p:nvPr/>
        </p:nvSpPr>
        <p:spPr>
          <a:xfrm>
            <a:off x="7262814" y="3889375"/>
            <a:ext cx="46037" cy="463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05" name="TextBox 204"/>
          <p:cNvSpPr txBox="1">
            <a:spLocks noChangeArrowheads="1"/>
          </p:cNvSpPr>
          <p:nvPr/>
        </p:nvSpPr>
        <p:spPr bwMode="auto">
          <a:xfrm>
            <a:off x="7440614" y="2124075"/>
            <a:ext cx="139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Large effect</a:t>
            </a:r>
          </a:p>
        </p:txBody>
      </p:sp>
      <p:cxnSp>
        <p:nvCxnSpPr>
          <p:cNvPr id="206" name="Straight Arrow Connector 205"/>
          <p:cNvCxnSpPr/>
          <p:nvPr/>
        </p:nvCxnSpPr>
        <p:spPr>
          <a:xfrm flipH="1">
            <a:off x="7262814" y="2455863"/>
            <a:ext cx="554037" cy="1327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a:off x="9952038" y="2381250"/>
            <a:ext cx="131762" cy="382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8" name="Right Brace 207"/>
          <p:cNvSpPr/>
          <p:nvPr/>
        </p:nvSpPr>
        <p:spPr>
          <a:xfrm>
            <a:off x="9937750" y="2849563"/>
            <a:ext cx="185738" cy="284162"/>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09" name="TextBox 208"/>
          <p:cNvSpPr txBox="1">
            <a:spLocks noChangeArrowheads="1"/>
          </p:cNvSpPr>
          <p:nvPr/>
        </p:nvSpPr>
        <p:spPr bwMode="auto">
          <a:xfrm>
            <a:off x="9129714" y="1919288"/>
            <a:ext cx="1411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Small Effect</a:t>
            </a:r>
          </a:p>
        </p:txBody>
      </p:sp>
      <p:sp>
        <p:nvSpPr>
          <p:cNvPr id="33994" name="TextBox 1"/>
          <p:cNvSpPr txBox="1">
            <a:spLocks noChangeArrowheads="1"/>
          </p:cNvSpPr>
          <p:nvPr/>
        </p:nvSpPr>
        <p:spPr bwMode="auto">
          <a:xfrm>
            <a:off x="7062983" y="4986341"/>
            <a:ext cx="32095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dirty="0" smtClean="0">
                <a:latin typeface="Arial" panose="020B0604020202020204" pitchFamily="34" charset="0"/>
              </a:rPr>
              <a:t>0     30</a:t>
            </a:r>
            <a:r>
              <a:rPr lang="en-US" altLang="en-US" sz="1200" dirty="0">
                <a:latin typeface="Arial" panose="020B0604020202020204" pitchFamily="34" charset="0"/>
              </a:rPr>
              <a:t>	</a:t>
            </a:r>
            <a:r>
              <a:rPr lang="en-US" altLang="en-US" sz="1200" dirty="0" smtClean="0">
                <a:latin typeface="Arial" panose="020B0604020202020204" pitchFamily="34" charset="0"/>
              </a:rPr>
              <a:t>60       90</a:t>
            </a:r>
            <a:r>
              <a:rPr lang="en-US" altLang="en-US" sz="1200" dirty="0">
                <a:latin typeface="Arial" panose="020B0604020202020204" pitchFamily="34" charset="0"/>
              </a:rPr>
              <a:t>	</a:t>
            </a:r>
            <a:r>
              <a:rPr lang="en-US" altLang="en-US" sz="1200" dirty="0" smtClean="0">
                <a:latin typeface="Arial" panose="020B0604020202020204" pitchFamily="34" charset="0"/>
              </a:rPr>
              <a:t>120     150</a:t>
            </a:r>
            <a:r>
              <a:rPr lang="en-US" altLang="en-US" sz="1200" dirty="0">
                <a:latin typeface="Arial" panose="020B0604020202020204" pitchFamily="34" charset="0"/>
              </a:rPr>
              <a:t>	180</a:t>
            </a:r>
          </a:p>
        </p:txBody>
      </p:sp>
      <p:sp>
        <p:nvSpPr>
          <p:cNvPr id="24" name="Freeform 23"/>
          <p:cNvSpPr/>
          <p:nvPr/>
        </p:nvSpPr>
        <p:spPr>
          <a:xfrm>
            <a:off x="7181850" y="3071813"/>
            <a:ext cx="2705100" cy="1549400"/>
          </a:xfrm>
          <a:custGeom>
            <a:avLst/>
            <a:gdLst>
              <a:gd name="connsiteX0" fmla="*/ 0 w 2706624"/>
              <a:gd name="connsiteY0" fmla="*/ 1548384 h 1548384"/>
              <a:gd name="connsiteX1" fmla="*/ 292608 w 2706624"/>
              <a:gd name="connsiteY1" fmla="*/ 1072896 h 1548384"/>
              <a:gd name="connsiteX2" fmla="*/ 755904 w 2706624"/>
              <a:gd name="connsiteY2" fmla="*/ 512064 h 1548384"/>
              <a:gd name="connsiteX3" fmla="*/ 1536192 w 2706624"/>
              <a:gd name="connsiteY3" fmla="*/ 182880 h 1548384"/>
              <a:gd name="connsiteX4" fmla="*/ 2706624 w 2706624"/>
              <a:gd name="connsiteY4" fmla="*/ 0 h 154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24" h="1548384">
                <a:moveTo>
                  <a:pt x="0" y="1548384"/>
                </a:moveTo>
                <a:cubicBezTo>
                  <a:pt x="83312" y="1397000"/>
                  <a:pt x="166624" y="1245616"/>
                  <a:pt x="292608" y="1072896"/>
                </a:cubicBezTo>
                <a:cubicBezTo>
                  <a:pt x="418592" y="900176"/>
                  <a:pt x="548640" y="660400"/>
                  <a:pt x="755904" y="512064"/>
                </a:cubicBezTo>
                <a:cubicBezTo>
                  <a:pt x="963168" y="363728"/>
                  <a:pt x="1211072" y="268224"/>
                  <a:pt x="1536192" y="182880"/>
                </a:cubicBezTo>
                <a:cubicBezTo>
                  <a:pt x="1861312" y="97536"/>
                  <a:pt x="2283968" y="48768"/>
                  <a:pt x="2706624" y="0"/>
                </a:cubicBezTo>
              </a:path>
            </a:pathLst>
          </a:custGeom>
          <a:noFill/>
          <a:ln w="28575"/>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5" name="Freeform 24"/>
          <p:cNvSpPr/>
          <p:nvPr/>
        </p:nvSpPr>
        <p:spPr>
          <a:xfrm>
            <a:off x="7169150" y="3017838"/>
            <a:ext cx="2706688" cy="1116012"/>
          </a:xfrm>
          <a:custGeom>
            <a:avLst/>
            <a:gdLst>
              <a:gd name="connsiteX0" fmla="*/ 0 w 2706624"/>
              <a:gd name="connsiteY0" fmla="*/ 1170432 h 1170432"/>
              <a:gd name="connsiteX1" fmla="*/ 207264 w 2706624"/>
              <a:gd name="connsiteY1" fmla="*/ 877824 h 1170432"/>
              <a:gd name="connsiteX2" fmla="*/ 743712 w 2706624"/>
              <a:gd name="connsiteY2" fmla="*/ 280416 h 1170432"/>
              <a:gd name="connsiteX3" fmla="*/ 1536192 w 2706624"/>
              <a:gd name="connsiteY3" fmla="*/ 73152 h 1170432"/>
              <a:gd name="connsiteX4" fmla="*/ 2706624 w 2706624"/>
              <a:gd name="connsiteY4" fmla="*/ 0 h 1170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24" h="1170432">
                <a:moveTo>
                  <a:pt x="0" y="1170432"/>
                </a:moveTo>
                <a:cubicBezTo>
                  <a:pt x="41656" y="1098296"/>
                  <a:pt x="83312" y="1026160"/>
                  <a:pt x="207264" y="877824"/>
                </a:cubicBezTo>
                <a:cubicBezTo>
                  <a:pt x="331216" y="729488"/>
                  <a:pt x="522224" y="414528"/>
                  <a:pt x="743712" y="280416"/>
                </a:cubicBezTo>
                <a:cubicBezTo>
                  <a:pt x="965200" y="146304"/>
                  <a:pt x="1209040" y="119888"/>
                  <a:pt x="1536192" y="73152"/>
                </a:cubicBezTo>
                <a:cubicBezTo>
                  <a:pt x="1863344" y="26416"/>
                  <a:pt x="2284984" y="13208"/>
                  <a:pt x="2706624" y="0"/>
                </a:cubicBezTo>
              </a:path>
            </a:pathLst>
          </a:cu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997" name="Text Box 553"/>
          <p:cNvSpPr txBox="1">
            <a:spLocks noChangeArrowheads="1"/>
          </p:cNvSpPr>
          <p:nvPr/>
        </p:nvSpPr>
        <p:spPr bwMode="auto">
          <a:xfrm>
            <a:off x="7597775" y="5373688"/>
            <a:ext cx="30035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800" b="1">
                <a:latin typeface="Arial" panose="020B0604020202020204" pitchFamily="34" charset="0"/>
              </a:rPr>
              <a:t>Area Sampled</a:t>
            </a:r>
          </a:p>
        </p:txBody>
      </p:sp>
    </p:spTree>
    <p:extLst>
      <p:ext uri="{BB962C8B-B14F-4D97-AF65-F5344CB8AC3E}">
        <p14:creationId xmlns:p14="http://schemas.microsoft.com/office/powerpoint/2010/main" val="832298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xit" presetSubtype="0" fill="hold" grpId="0" nodeType="clickEffect">
                                  <p:stCondLst>
                                    <p:cond delay="0"/>
                                  </p:stCondLst>
                                  <p:childTnLst>
                                    <p:animEffect transition="out" filter="fade">
                                      <p:cBhvr>
                                        <p:cTn id="32" dur="500"/>
                                        <p:tgtEl>
                                          <p:spTgt spid="87"/>
                                        </p:tgtEl>
                                      </p:cBhvr>
                                    </p:animEffect>
                                    <p:set>
                                      <p:cBhvr>
                                        <p:cTn id="33" dur="1" fill="hold">
                                          <p:stCondLst>
                                            <p:cond delay="499"/>
                                          </p:stCondLst>
                                        </p:cTn>
                                        <p:tgtEl>
                                          <p:spTgt spid="87"/>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17"/>
                                        </p:tgtEl>
                                      </p:cBhvr>
                                    </p:animEffect>
                                    <p:set>
                                      <p:cBhvr>
                                        <p:cTn id="39" dur="1" fill="hold">
                                          <p:stCondLst>
                                            <p:cond delay="499"/>
                                          </p:stCondLst>
                                        </p:cTn>
                                        <p:tgtEl>
                                          <p:spTgt spid="117"/>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12"/>
                                        </p:tgtEl>
                                      </p:cBhvr>
                                    </p:animEffect>
                                    <p:set>
                                      <p:cBhvr>
                                        <p:cTn id="42" dur="1" fill="hold">
                                          <p:stCondLst>
                                            <p:cond delay="499"/>
                                          </p:stCondLst>
                                        </p:cTn>
                                        <p:tgtEl>
                                          <p:spTgt spid="11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4"/>
                                        </p:tgtEl>
                                      </p:cBhvr>
                                    </p:animEffect>
                                    <p:set>
                                      <p:cBhvr>
                                        <p:cTn id="45" dur="1" fill="hold">
                                          <p:stCondLst>
                                            <p:cond delay="499"/>
                                          </p:stCondLst>
                                        </p:cTn>
                                        <p:tgtEl>
                                          <p:spTgt spid="84"/>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09"/>
                                        </p:tgtEl>
                                      </p:cBhvr>
                                    </p:animEffect>
                                    <p:set>
                                      <p:cBhvr>
                                        <p:cTn id="48" dur="1" fill="hold">
                                          <p:stCondLst>
                                            <p:cond delay="499"/>
                                          </p:stCondLst>
                                        </p:cTn>
                                        <p:tgtEl>
                                          <p:spTgt spid="109"/>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118"/>
                                        </p:tgtEl>
                                      </p:cBhvr>
                                    </p:animEffect>
                                    <p:set>
                                      <p:cBhvr>
                                        <p:cTn id="51" dur="1" fill="hold">
                                          <p:stCondLst>
                                            <p:cond delay="499"/>
                                          </p:stCondLst>
                                        </p:cTn>
                                        <p:tgtEl>
                                          <p:spTgt spid="118"/>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134"/>
                                        </p:tgtEl>
                                      </p:cBhvr>
                                    </p:animEffect>
                                    <p:set>
                                      <p:cBhvr>
                                        <p:cTn id="60" dur="1" fill="hold">
                                          <p:stCondLst>
                                            <p:cond delay="499"/>
                                          </p:stCondLst>
                                        </p:cTn>
                                        <p:tgtEl>
                                          <p:spTgt spid="134"/>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73"/>
                                        </p:tgtEl>
                                      </p:cBhvr>
                                    </p:animEffect>
                                    <p:set>
                                      <p:cBhvr>
                                        <p:cTn id="63" dur="1" fill="hold">
                                          <p:stCondLst>
                                            <p:cond delay="499"/>
                                          </p:stCondLst>
                                        </p:cTn>
                                        <p:tgtEl>
                                          <p:spTgt spid="73"/>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138"/>
                                        </p:tgtEl>
                                      </p:cBhvr>
                                    </p:animEffect>
                                    <p:set>
                                      <p:cBhvr>
                                        <p:cTn id="66" dur="1" fill="hold">
                                          <p:stCondLst>
                                            <p:cond delay="499"/>
                                          </p:stCondLst>
                                        </p:cTn>
                                        <p:tgtEl>
                                          <p:spTgt spid="138"/>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75"/>
                                        </p:tgtEl>
                                      </p:cBhvr>
                                    </p:animEffect>
                                    <p:set>
                                      <p:cBhvr>
                                        <p:cTn id="69" dur="1" fill="hold">
                                          <p:stCondLst>
                                            <p:cond delay="499"/>
                                          </p:stCondLst>
                                        </p:cTn>
                                        <p:tgtEl>
                                          <p:spTgt spid="75"/>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68"/>
                                        </p:tgtEl>
                                      </p:cBhvr>
                                    </p:animEffect>
                                    <p:set>
                                      <p:cBhvr>
                                        <p:cTn id="72" dur="1" fill="hold">
                                          <p:stCondLst>
                                            <p:cond delay="499"/>
                                          </p:stCondLst>
                                        </p:cTn>
                                        <p:tgtEl>
                                          <p:spTgt spid="68"/>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34"/>
                                        </p:tgtEl>
                                      </p:cBhvr>
                                    </p:animEffect>
                                    <p:set>
                                      <p:cBhvr>
                                        <p:cTn id="78" dur="1" fill="hold">
                                          <p:stCondLst>
                                            <p:cond delay="499"/>
                                          </p:stCondLst>
                                        </p:cTn>
                                        <p:tgtEl>
                                          <p:spTgt spid="34"/>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37"/>
                                        </p:tgtEl>
                                      </p:cBhvr>
                                    </p:animEffect>
                                    <p:set>
                                      <p:cBhvr>
                                        <p:cTn id="81" dur="1" fill="hold">
                                          <p:stCondLst>
                                            <p:cond delay="499"/>
                                          </p:stCondLst>
                                        </p:cTn>
                                        <p:tgtEl>
                                          <p:spTgt spid="3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139"/>
                                        </p:tgtEl>
                                      </p:cBhvr>
                                    </p:animEffect>
                                    <p:set>
                                      <p:cBhvr>
                                        <p:cTn id="84" dur="1" fill="hold">
                                          <p:stCondLst>
                                            <p:cond delay="499"/>
                                          </p:stCondLst>
                                        </p:cTn>
                                        <p:tgtEl>
                                          <p:spTgt spid="139"/>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82"/>
                                        </p:tgtEl>
                                      </p:cBhvr>
                                    </p:animEffect>
                                    <p:set>
                                      <p:cBhvr>
                                        <p:cTn id="87" dur="1" fill="hold">
                                          <p:stCondLst>
                                            <p:cond delay="499"/>
                                          </p:stCondLst>
                                        </p:cTn>
                                        <p:tgtEl>
                                          <p:spTgt spid="82"/>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107"/>
                                        </p:tgtEl>
                                      </p:cBhvr>
                                    </p:animEffect>
                                    <p:set>
                                      <p:cBhvr>
                                        <p:cTn id="90" dur="1" fill="hold">
                                          <p:stCondLst>
                                            <p:cond delay="499"/>
                                          </p:stCondLst>
                                        </p:cTn>
                                        <p:tgtEl>
                                          <p:spTgt spid="107"/>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119"/>
                                        </p:tgtEl>
                                      </p:cBhvr>
                                    </p:animEffect>
                                    <p:set>
                                      <p:cBhvr>
                                        <p:cTn id="93" dur="1" fill="hold">
                                          <p:stCondLst>
                                            <p:cond delay="499"/>
                                          </p:stCondLst>
                                        </p:cTn>
                                        <p:tgtEl>
                                          <p:spTgt spid="119"/>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3"/>
                                        </p:tgtEl>
                                      </p:cBhvr>
                                    </p:animEffect>
                                    <p:set>
                                      <p:cBhvr>
                                        <p:cTn id="96" dur="1" fill="hold">
                                          <p:stCondLst>
                                            <p:cond delay="499"/>
                                          </p:stCondLst>
                                        </p:cTn>
                                        <p:tgtEl>
                                          <p:spTgt spid="3"/>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137"/>
                                        </p:tgtEl>
                                      </p:cBhvr>
                                    </p:animEffect>
                                    <p:set>
                                      <p:cBhvr>
                                        <p:cTn id="99" dur="1" fill="hold">
                                          <p:stCondLst>
                                            <p:cond delay="499"/>
                                          </p:stCondLst>
                                        </p:cTn>
                                        <p:tgtEl>
                                          <p:spTgt spid="137"/>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4"/>
                                        </p:tgtEl>
                                      </p:cBhvr>
                                    </p:animEffect>
                                    <p:set>
                                      <p:cBhvr>
                                        <p:cTn id="102" dur="1" fill="hold">
                                          <p:stCondLst>
                                            <p:cond delay="499"/>
                                          </p:stCondLst>
                                        </p:cTn>
                                        <p:tgtEl>
                                          <p:spTgt spid="4"/>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33"/>
                                        </p:tgtEl>
                                      </p:cBhvr>
                                    </p:animEffect>
                                    <p:set>
                                      <p:cBhvr>
                                        <p:cTn id="105" dur="1" fill="hold">
                                          <p:stCondLst>
                                            <p:cond delay="499"/>
                                          </p:stCondLst>
                                        </p:cTn>
                                        <p:tgtEl>
                                          <p:spTgt spid="33"/>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70"/>
                                        </p:tgtEl>
                                      </p:cBhvr>
                                    </p:animEffect>
                                    <p:set>
                                      <p:cBhvr>
                                        <p:cTn id="108" dur="1" fill="hold">
                                          <p:stCondLst>
                                            <p:cond delay="499"/>
                                          </p:stCondLst>
                                        </p:cTn>
                                        <p:tgtEl>
                                          <p:spTgt spid="70"/>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35"/>
                                        </p:tgtEl>
                                      </p:cBhvr>
                                    </p:animEffect>
                                    <p:set>
                                      <p:cBhvr>
                                        <p:cTn id="111" dur="1" fill="hold">
                                          <p:stCondLst>
                                            <p:cond delay="499"/>
                                          </p:stCondLst>
                                        </p:cTn>
                                        <p:tgtEl>
                                          <p:spTgt spid="35"/>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500"/>
                                        <p:tgtEl>
                                          <p:spTgt spid="124"/>
                                        </p:tgtEl>
                                      </p:cBhvr>
                                    </p:animEffect>
                                    <p:set>
                                      <p:cBhvr>
                                        <p:cTn id="114" dur="1" fill="hold">
                                          <p:stCondLst>
                                            <p:cond delay="499"/>
                                          </p:stCondLst>
                                        </p:cTn>
                                        <p:tgtEl>
                                          <p:spTgt spid="124"/>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500"/>
                                        <p:tgtEl>
                                          <p:spTgt spid="98"/>
                                        </p:tgtEl>
                                      </p:cBhvr>
                                    </p:animEffect>
                                    <p:set>
                                      <p:cBhvr>
                                        <p:cTn id="117" dur="1" fill="hold">
                                          <p:stCondLst>
                                            <p:cond delay="499"/>
                                          </p:stCondLst>
                                        </p:cTn>
                                        <p:tgtEl>
                                          <p:spTgt spid="98"/>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500"/>
                                        <p:tgtEl>
                                          <p:spTgt spid="170"/>
                                        </p:tgtEl>
                                      </p:cBhvr>
                                    </p:animEffect>
                                    <p:set>
                                      <p:cBhvr>
                                        <p:cTn id="120" dur="1" fill="hold">
                                          <p:stCondLst>
                                            <p:cond delay="499"/>
                                          </p:stCondLst>
                                        </p:cTn>
                                        <p:tgtEl>
                                          <p:spTgt spid="170"/>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500"/>
                                        <p:tgtEl>
                                          <p:spTgt spid="123"/>
                                        </p:tgtEl>
                                      </p:cBhvr>
                                    </p:animEffect>
                                    <p:set>
                                      <p:cBhvr>
                                        <p:cTn id="123" dur="1" fill="hold">
                                          <p:stCondLst>
                                            <p:cond delay="499"/>
                                          </p:stCondLst>
                                        </p:cTn>
                                        <p:tgtEl>
                                          <p:spTgt spid="123"/>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101"/>
                                        </p:tgtEl>
                                      </p:cBhvr>
                                    </p:animEffect>
                                    <p:set>
                                      <p:cBhvr>
                                        <p:cTn id="126" dur="1" fill="hold">
                                          <p:stCondLst>
                                            <p:cond delay="499"/>
                                          </p:stCondLst>
                                        </p:cTn>
                                        <p:tgtEl>
                                          <p:spTgt spid="101"/>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128"/>
                                        </p:tgtEl>
                                      </p:cBhvr>
                                    </p:animEffect>
                                    <p:set>
                                      <p:cBhvr>
                                        <p:cTn id="129" dur="1" fill="hold">
                                          <p:stCondLst>
                                            <p:cond delay="499"/>
                                          </p:stCondLst>
                                        </p:cTn>
                                        <p:tgtEl>
                                          <p:spTgt spid="128"/>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125"/>
                                        </p:tgtEl>
                                      </p:cBhvr>
                                    </p:animEffect>
                                    <p:set>
                                      <p:cBhvr>
                                        <p:cTn id="132" dur="1" fill="hold">
                                          <p:stCondLst>
                                            <p:cond delay="499"/>
                                          </p:stCondLst>
                                        </p:cTn>
                                        <p:tgtEl>
                                          <p:spTgt spid="125"/>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500"/>
                                        <p:tgtEl>
                                          <p:spTgt spid="164"/>
                                        </p:tgtEl>
                                      </p:cBhvr>
                                    </p:animEffect>
                                    <p:set>
                                      <p:cBhvr>
                                        <p:cTn id="135" dur="1" fill="hold">
                                          <p:stCondLst>
                                            <p:cond delay="499"/>
                                          </p:stCondLst>
                                        </p:cTn>
                                        <p:tgtEl>
                                          <p:spTgt spid="164"/>
                                        </p:tgtEl>
                                        <p:attrNameLst>
                                          <p:attrName>style.visibility</p:attrName>
                                        </p:attrNameLst>
                                      </p:cBhvr>
                                      <p:to>
                                        <p:strVal val="hidden"/>
                                      </p:to>
                                    </p:set>
                                  </p:childTnLst>
                                </p:cTn>
                              </p:par>
                              <p:par>
                                <p:cTn id="136" presetID="10" presetClass="exit" presetSubtype="0" fill="hold" grpId="0" nodeType="withEffect">
                                  <p:stCondLst>
                                    <p:cond delay="0"/>
                                  </p:stCondLst>
                                  <p:childTnLst>
                                    <p:animEffect transition="out" filter="fade">
                                      <p:cBhvr>
                                        <p:cTn id="137" dur="500"/>
                                        <p:tgtEl>
                                          <p:spTgt spid="122"/>
                                        </p:tgtEl>
                                      </p:cBhvr>
                                    </p:animEffect>
                                    <p:set>
                                      <p:cBhvr>
                                        <p:cTn id="138" dur="1" fill="hold">
                                          <p:stCondLst>
                                            <p:cond delay="499"/>
                                          </p:stCondLst>
                                        </p:cTn>
                                        <p:tgtEl>
                                          <p:spTgt spid="122"/>
                                        </p:tgtEl>
                                        <p:attrNameLst>
                                          <p:attrName>style.visibility</p:attrName>
                                        </p:attrNameLst>
                                      </p:cBhvr>
                                      <p:to>
                                        <p:strVal val="hidden"/>
                                      </p:to>
                                    </p:set>
                                  </p:childTnLst>
                                </p:cTn>
                              </p:par>
                              <p:par>
                                <p:cTn id="139" presetID="10" presetClass="exit" presetSubtype="0" fill="hold" grpId="0" nodeType="withEffect">
                                  <p:stCondLst>
                                    <p:cond delay="0"/>
                                  </p:stCondLst>
                                  <p:childTnLst>
                                    <p:animEffect transition="out" filter="fade">
                                      <p:cBhvr>
                                        <p:cTn id="140" dur="500"/>
                                        <p:tgtEl>
                                          <p:spTgt spid="160"/>
                                        </p:tgtEl>
                                      </p:cBhvr>
                                    </p:animEffect>
                                    <p:set>
                                      <p:cBhvr>
                                        <p:cTn id="141" dur="1" fill="hold">
                                          <p:stCondLst>
                                            <p:cond delay="499"/>
                                          </p:stCondLst>
                                        </p:cTn>
                                        <p:tgtEl>
                                          <p:spTgt spid="160"/>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500"/>
                                        <p:tgtEl>
                                          <p:spTgt spid="104"/>
                                        </p:tgtEl>
                                      </p:cBhvr>
                                    </p:animEffect>
                                    <p:set>
                                      <p:cBhvr>
                                        <p:cTn id="144" dur="1" fill="hold">
                                          <p:stCondLst>
                                            <p:cond delay="499"/>
                                          </p:stCondLst>
                                        </p:cTn>
                                        <p:tgtEl>
                                          <p:spTgt spid="104"/>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129"/>
                                        </p:tgtEl>
                                      </p:cBhvr>
                                    </p:animEffect>
                                    <p:set>
                                      <p:cBhvr>
                                        <p:cTn id="147" dur="1" fill="hold">
                                          <p:stCondLst>
                                            <p:cond delay="499"/>
                                          </p:stCondLst>
                                        </p:cTn>
                                        <p:tgtEl>
                                          <p:spTgt spid="129"/>
                                        </p:tgtEl>
                                        <p:attrNameLst>
                                          <p:attrName>style.visibility</p:attrName>
                                        </p:attrNameLst>
                                      </p:cBhvr>
                                      <p:to>
                                        <p:strVal val="hidden"/>
                                      </p:to>
                                    </p:set>
                                  </p:childTnLst>
                                </p:cTn>
                              </p:par>
                              <p:par>
                                <p:cTn id="148" presetID="10" presetClass="exit" presetSubtype="0" fill="hold" grpId="0" nodeType="withEffect">
                                  <p:stCondLst>
                                    <p:cond delay="0"/>
                                  </p:stCondLst>
                                  <p:childTnLst>
                                    <p:animEffect transition="out" filter="fade">
                                      <p:cBhvr>
                                        <p:cTn id="149" dur="500"/>
                                        <p:tgtEl>
                                          <p:spTgt spid="165"/>
                                        </p:tgtEl>
                                      </p:cBhvr>
                                    </p:animEffect>
                                    <p:set>
                                      <p:cBhvr>
                                        <p:cTn id="150" dur="1" fill="hold">
                                          <p:stCondLst>
                                            <p:cond delay="499"/>
                                          </p:stCondLst>
                                        </p:cTn>
                                        <p:tgtEl>
                                          <p:spTgt spid="165"/>
                                        </p:tgtEl>
                                        <p:attrNameLst>
                                          <p:attrName>style.visibility</p:attrName>
                                        </p:attrNameLst>
                                      </p:cBhvr>
                                      <p:to>
                                        <p:strVal val="hidden"/>
                                      </p:to>
                                    </p:set>
                                  </p:childTnLst>
                                </p:cTn>
                              </p:par>
                              <p:par>
                                <p:cTn id="151" presetID="10" presetClass="exit" presetSubtype="0" fill="hold" grpId="0" nodeType="withEffect">
                                  <p:stCondLst>
                                    <p:cond delay="0"/>
                                  </p:stCondLst>
                                  <p:childTnLst>
                                    <p:animEffect transition="out" filter="fade">
                                      <p:cBhvr>
                                        <p:cTn id="152" dur="500"/>
                                        <p:tgtEl>
                                          <p:spTgt spid="105"/>
                                        </p:tgtEl>
                                      </p:cBhvr>
                                    </p:animEffect>
                                    <p:set>
                                      <p:cBhvr>
                                        <p:cTn id="153" dur="1" fill="hold">
                                          <p:stCondLst>
                                            <p:cond delay="499"/>
                                          </p:stCondLst>
                                        </p:cTn>
                                        <p:tgtEl>
                                          <p:spTgt spid="105"/>
                                        </p:tgtEl>
                                        <p:attrNameLst>
                                          <p:attrName>style.visibility</p:attrName>
                                        </p:attrNameLst>
                                      </p:cBhvr>
                                      <p:to>
                                        <p:strVal val="hidden"/>
                                      </p:to>
                                    </p:set>
                                  </p:childTnLst>
                                </p:cTn>
                              </p:par>
                              <p:par>
                                <p:cTn id="154" presetID="10" presetClass="exit" presetSubtype="0" fill="hold" grpId="0" nodeType="withEffect">
                                  <p:stCondLst>
                                    <p:cond delay="0"/>
                                  </p:stCondLst>
                                  <p:childTnLst>
                                    <p:animEffect transition="out" filter="fade">
                                      <p:cBhvr>
                                        <p:cTn id="155" dur="500"/>
                                        <p:tgtEl>
                                          <p:spTgt spid="81"/>
                                        </p:tgtEl>
                                      </p:cBhvr>
                                    </p:animEffect>
                                    <p:set>
                                      <p:cBhvr>
                                        <p:cTn id="156" dur="1" fill="hold">
                                          <p:stCondLst>
                                            <p:cond delay="499"/>
                                          </p:stCondLst>
                                        </p:cTn>
                                        <p:tgtEl>
                                          <p:spTgt spid="81"/>
                                        </p:tgtEl>
                                        <p:attrNameLst>
                                          <p:attrName>style.visibility</p:attrName>
                                        </p:attrNameLst>
                                      </p:cBhvr>
                                      <p:to>
                                        <p:strVal val="hidden"/>
                                      </p:to>
                                    </p:set>
                                  </p:childTnLst>
                                </p:cTn>
                              </p:par>
                              <p:par>
                                <p:cTn id="157" presetID="10" presetClass="exit" presetSubtype="0" fill="hold" grpId="0" nodeType="withEffect">
                                  <p:stCondLst>
                                    <p:cond delay="0"/>
                                  </p:stCondLst>
                                  <p:childTnLst>
                                    <p:animEffect transition="out" filter="fade">
                                      <p:cBhvr>
                                        <p:cTn id="158" dur="500"/>
                                        <p:tgtEl>
                                          <p:spTgt spid="88"/>
                                        </p:tgtEl>
                                      </p:cBhvr>
                                    </p:animEffect>
                                    <p:set>
                                      <p:cBhvr>
                                        <p:cTn id="159" dur="1" fill="hold">
                                          <p:stCondLst>
                                            <p:cond delay="499"/>
                                          </p:stCondLst>
                                        </p:cTn>
                                        <p:tgtEl>
                                          <p:spTgt spid="88"/>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113"/>
                                        </p:tgtEl>
                                      </p:cBhvr>
                                    </p:animEffect>
                                    <p:set>
                                      <p:cBhvr>
                                        <p:cTn id="162" dur="1" fill="hold">
                                          <p:stCondLst>
                                            <p:cond delay="499"/>
                                          </p:stCondLst>
                                        </p:cTn>
                                        <p:tgtEl>
                                          <p:spTgt spid="113"/>
                                        </p:tgtEl>
                                        <p:attrNameLst>
                                          <p:attrName>style.visibility</p:attrName>
                                        </p:attrNameLst>
                                      </p:cBhvr>
                                      <p:to>
                                        <p:strVal val="hidden"/>
                                      </p:to>
                                    </p:set>
                                  </p:childTnLst>
                                </p:cTn>
                              </p:par>
                              <p:par>
                                <p:cTn id="163" presetID="10" presetClass="exit" presetSubtype="0" fill="hold" grpId="0" nodeType="withEffect">
                                  <p:stCondLst>
                                    <p:cond delay="0"/>
                                  </p:stCondLst>
                                  <p:childTnLst>
                                    <p:animEffect transition="out" filter="fade">
                                      <p:cBhvr>
                                        <p:cTn id="164" dur="500"/>
                                        <p:tgtEl>
                                          <p:spTgt spid="116"/>
                                        </p:tgtEl>
                                      </p:cBhvr>
                                    </p:animEffect>
                                    <p:set>
                                      <p:cBhvr>
                                        <p:cTn id="165" dur="1" fill="hold">
                                          <p:stCondLst>
                                            <p:cond delay="499"/>
                                          </p:stCondLst>
                                        </p:cTn>
                                        <p:tgtEl>
                                          <p:spTgt spid="116"/>
                                        </p:tgtEl>
                                        <p:attrNameLst>
                                          <p:attrName>style.visibility</p:attrName>
                                        </p:attrNameLst>
                                      </p:cBhvr>
                                      <p:to>
                                        <p:strVal val="hidden"/>
                                      </p:to>
                                    </p:set>
                                  </p:childTnLst>
                                </p:cTn>
                              </p:par>
                              <p:par>
                                <p:cTn id="166" presetID="10" presetClass="exit" presetSubtype="0" fill="hold" grpId="0" nodeType="withEffect">
                                  <p:stCondLst>
                                    <p:cond delay="0"/>
                                  </p:stCondLst>
                                  <p:childTnLst>
                                    <p:animEffect transition="out" filter="fade">
                                      <p:cBhvr>
                                        <p:cTn id="167" dur="500"/>
                                        <p:tgtEl>
                                          <p:spTgt spid="5"/>
                                        </p:tgtEl>
                                      </p:cBhvr>
                                    </p:animEffect>
                                    <p:set>
                                      <p:cBhvr>
                                        <p:cTn id="168" dur="1" fill="hold">
                                          <p:stCondLst>
                                            <p:cond delay="499"/>
                                          </p:stCondLst>
                                        </p:cTn>
                                        <p:tgtEl>
                                          <p:spTgt spid="5"/>
                                        </p:tgtEl>
                                        <p:attrNameLst>
                                          <p:attrName>style.visibility</p:attrName>
                                        </p:attrNameLst>
                                      </p:cBhvr>
                                      <p:to>
                                        <p:strVal val="hidden"/>
                                      </p:to>
                                    </p:set>
                                  </p:childTnLst>
                                </p:cTn>
                              </p:par>
                              <p:par>
                                <p:cTn id="169" presetID="10" presetClass="exit" presetSubtype="0" fill="hold" grpId="0" nodeType="withEffect">
                                  <p:stCondLst>
                                    <p:cond delay="0"/>
                                  </p:stCondLst>
                                  <p:childTnLst>
                                    <p:animEffect transition="out" filter="fade">
                                      <p:cBhvr>
                                        <p:cTn id="170" dur="500"/>
                                        <p:tgtEl>
                                          <p:spTgt spid="13"/>
                                        </p:tgtEl>
                                      </p:cBhvr>
                                    </p:animEffect>
                                    <p:set>
                                      <p:cBhvr>
                                        <p:cTn id="171" dur="1" fill="hold">
                                          <p:stCondLst>
                                            <p:cond delay="499"/>
                                          </p:stCondLst>
                                        </p:cTn>
                                        <p:tgtEl>
                                          <p:spTgt spid="13"/>
                                        </p:tgtEl>
                                        <p:attrNameLst>
                                          <p:attrName>style.visibility</p:attrName>
                                        </p:attrNameLst>
                                      </p:cBhvr>
                                      <p:to>
                                        <p:strVal val="hidden"/>
                                      </p:to>
                                    </p:set>
                                  </p:childTnLst>
                                </p:cTn>
                              </p:par>
                              <p:par>
                                <p:cTn id="172" presetID="10" presetClass="exit" presetSubtype="0" fill="hold" grpId="0" nodeType="withEffect">
                                  <p:stCondLst>
                                    <p:cond delay="0"/>
                                  </p:stCondLst>
                                  <p:childTnLst>
                                    <p:animEffect transition="out" filter="fade">
                                      <p:cBhvr>
                                        <p:cTn id="173" dur="500"/>
                                        <p:tgtEl>
                                          <p:spTgt spid="115"/>
                                        </p:tgtEl>
                                      </p:cBhvr>
                                    </p:animEffect>
                                    <p:set>
                                      <p:cBhvr>
                                        <p:cTn id="174" dur="1" fill="hold">
                                          <p:stCondLst>
                                            <p:cond delay="499"/>
                                          </p:stCondLst>
                                        </p:cTn>
                                        <p:tgtEl>
                                          <p:spTgt spid="115"/>
                                        </p:tgtEl>
                                        <p:attrNameLst>
                                          <p:attrName>style.visibility</p:attrName>
                                        </p:attrNameLst>
                                      </p:cBhvr>
                                      <p:to>
                                        <p:strVal val="hidden"/>
                                      </p:to>
                                    </p:set>
                                  </p:childTnLst>
                                </p:cTn>
                              </p:par>
                              <p:par>
                                <p:cTn id="175" presetID="10" presetClass="exit" presetSubtype="0" fill="hold" grpId="0" nodeType="withEffect">
                                  <p:stCondLst>
                                    <p:cond delay="0"/>
                                  </p:stCondLst>
                                  <p:childTnLst>
                                    <p:animEffect transition="out" filter="fade">
                                      <p:cBhvr>
                                        <p:cTn id="176" dur="500"/>
                                        <p:tgtEl>
                                          <p:spTgt spid="144"/>
                                        </p:tgtEl>
                                      </p:cBhvr>
                                    </p:animEffect>
                                    <p:set>
                                      <p:cBhvr>
                                        <p:cTn id="177" dur="1" fill="hold">
                                          <p:stCondLst>
                                            <p:cond delay="499"/>
                                          </p:stCondLst>
                                        </p:cTn>
                                        <p:tgtEl>
                                          <p:spTgt spid="144"/>
                                        </p:tgtEl>
                                        <p:attrNameLst>
                                          <p:attrName>style.visibility</p:attrName>
                                        </p:attrNameLst>
                                      </p:cBhvr>
                                      <p:to>
                                        <p:strVal val="hidden"/>
                                      </p:to>
                                    </p:set>
                                  </p:childTnLst>
                                </p:cTn>
                              </p:par>
                              <p:par>
                                <p:cTn id="178" presetID="10" presetClass="exit" presetSubtype="0" fill="hold" grpId="0" nodeType="withEffect">
                                  <p:stCondLst>
                                    <p:cond delay="0"/>
                                  </p:stCondLst>
                                  <p:childTnLst>
                                    <p:animEffect transition="out" filter="fade">
                                      <p:cBhvr>
                                        <p:cTn id="179" dur="500"/>
                                        <p:tgtEl>
                                          <p:spTgt spid="145"/>
                                        </p:tgtEl>
                                      </p:cBhvr>
                                    </p:animEffect>
                                    <p:set>
                                      <p:cBhvr>
                                        <p:cTn id="180" dur="1" fill="hold">
                                          <p:stCondLst>
                                            <p:cond delay="499"/>
                                          </p:stCondLst>
                                        </p:cTn>
                                        <p:tgtEl>
                                          <p:spTgt spid="145"/>
                                        </p:tgtEl>
                                        <p:attrNameLst>
                                          <p:attrName>style.visibility</p:attrName>
                                        </p:attrNameLst>
                                      </p:cBhvr>
                                      <p:to>
                                        <p:strVal val="hidden"/>
                                      </p:to>
                                    </p:set>
                                  </p:childTnLst>
                                </p:cTn>
                              </p:par>
                              <p:par>
                                <p:cTn id="181" presetID="10" presetClass="exit" presetSubtype="0" fill="hold" grpId="0" nodeType="withEffect">
                                  <p:stCondLst>
                                    <p:cond delay="0"/>
                                  </p:stCondLst>
                                  <p:childTnLst>
                                    <p:animEffect transition="out" filter="fade">
                                      <p:cBhvr>
                                        <p:cTn id="182" dur="500"/>
                                        <p:tgtEl>
                                          <p:spTgt spid="133"/>
                                        </p:tgtEl>
                                      </p:cBhvr>
                                    </p:animEffect>
                                    <p:set>
                                      <p:cBhvr>
                                        <p:cTn id="183" dur="1" fill="hold">
                                          <p:stCondLst>
                                            <p:cond delay="499"/>
                                          </p:stCondLst>
                                        </p:cTn>
                                        <p:tgtEl>
                                          <p:spTgt spid="133"/>
                                        </p:tgtEl>
                                        <p:attrNameLst>
                                          <p:attrName>style.visibility</p:attrName>
                                        </p:attrNameLst>
                                      </p:cBhvr>
                                      <p:to>
                                        <p:strVal val="hidden"/>
                                      </p:to>
                                    </p:set>
                                  </p:childTnLst>
                                </p:cTn>
                              </p:par>
                              <p:par>
                                <p:cTn id="184" presetID="10" presetClass="exit" presetSubtype="0" fill="hold" grpId="0" nodeType="withEffect">
                                  <p:stCondLst>
                                    <p:cond delay="0"/>
                                  </p:stCondLst>
                                  <p:childTnLst>
                                    <p:animEffect transition="out" filter="fade">
                                      <p:cBhvr>
                                        <p:cTn id="185" dur="500"/>
                                        <p:tgtEl>
                                          <p:spTgt spid="80"/>
                                        </p:tgtEl>
                                      </p:cBhvr>
                                    </p:animEffect>
                                    <p:set>
                                      <p:cBhvr>
                                        <p:cTn id="186" dur="1" fill="hold">
                                          <p:stCondLst>
                                            <p:cond delay="499"/>
                                          </p:stCondLst>
                                        </p:cTn>
                                        <p:tgtEl>
                                          <p:spTgt spid="80"/>
                                        </p:tgtEl>
                                        <p:attrNameLst>
                                          <p:attrName>style.visibility</p:attrName>
                                        </p:attrNameLst>
                                      </p:cBhvr>
                                      <p:to>
                                        <p:strVal val="hidden"/>
                                      </p:to>
                                    </p:set>
                                  </p:childTnLst>
                                </p:cTn>
                              </p:par>
                              <p:par>
                                <p:cTn id="187" presetID="10" presetClass="exit" presetSubtype="0" fill="hold" grpId="0" nodeType="withEffect">
                                  <p:stCondLst>
                                    <p:cond delay="0"/>
                                  </p:stCondLst>
                                  <p:childTnLst>
                                    <p:animEffect transition="out" filter="fade">
                                      <p:cBhvr>
                                        <p:cTn id="188" dur="500"/>
                                        <p:tgtEl>
                                          <p:spTgt spid="32"/>
                                        </p:tgtEl>
                                      </p:cBhvr>
                                    </p:animEffect>
                                    <p:set>
                                      <p:cBhvr>
                                        <p:cTn id="189" dur="1" fill="hold">
                                          <p:stCondLst>
                                            <p:cond delay="499"/>
                                          </p:stCondLst>
                                        </p:cTn>
                                        <p:tgtEl>
                                          <p:spTgt spid="32"/>
                                        </p:tgtEl>
                                        <p:attrNameLst>
                                          <p:attrName>style.visibility</p:attrName>
                                        </p:attrNameLst>
                                      </p:cBhvr>
                                      <p:to>
                                        <p:strVal val="hidden"/>
                                      </p:to>
                                    </p:set>
                                  </p:childTnLst>
                                </p:cTn>
                              </p:par>
                              <p:par>
                                <p:cTn id="190" presetID="10" presetClass="exit" presetSubtype="0" fill="hold" grpId="0" nodeType="withEffect">
                                  <p:stCondLst>
                                    <p:cond delay="0"/>
                                  </p:stCondLst>
                                  <p:childTnLst>
                                    <p:animEffect transition="out" filter="fade">
                                      <p:cBhvr>
                                        <p:cTn id="191" dur="500"/>
                                        <p:tgtEl>
                                          <p:spTgt spid="132"/>
                                        </p:tgtEl>
                                      </p:cBhvr>
                                    </p:animEffect>
                                    <p:set>
                                      <p:cBhvr>
                                        <p:cTn id="192" dur="1" fill="hold">
                                          <p:stCondLst>
                                            <p:cond delay="499"/>
                                          </p:stCondLst>
                                        </p:cTn>
                                        <p:tgtEl>
                                          <p:spTgt spid="132"/>
                                        </p:tgtEl>
                                        <p:attrNameLst>
                                          <p:attrName>style.visibility</p:attrName>
                                        </p:attrNameLst>
                                      </p:cBhvr>
                                      <p:to>
                                        <p:strVal val="hidden"/>
                                      </p:to>
                                    </p:set>
                                  </p:childTnLst>
                                </p:cTn>
                              </p:par>
                              <p:par>
                                <p:cTn id="193" presetID="10" presetClass="exit" presetSubtype="0" fill="hold" grpId="0" nodeType="withEffect">
                                  <p:stCondLst>
                                    <p:cond delay="0"/>
                                  </p:stCondLst>
                                  <p:childTnLst>
                                    <p:animEffect transition="out" filter="fade">
                                      <p:cBhvr>
                                        <p:cTn id="194" dur="500"/>
                                        <p:tgtEl>
                                          <p:spTgt spid="36"/>
                                        </p:tgtEl>
                                      </p:cBhvr>
                                    </p:animEffect>
                                    <p:set>
                                      <p:cBhvr>
                                        <p:cTn id="195" dur="1" fill="hold">
                                          <p:stCondLst>
                                            <p:cond delay="499"/>
                                          </p:stCondLst>
                                        </p:cTn>
                                        <p:tgtEl>
                                          <p:spTgt spid="36"/>
                                        </p:tgtEl>
                                        <p:attrNameLst>
                                          <p:attrName>style.visibility</p:attrName>
                                        </p:attrNameLst>
                                      </p:cBhvr>
                                      <p:to>
                                        <p:strVal val="hidden"/>
                                      </p:to>
                                    </p:set>
                                  </p:childTnLst>
                                </p:cTn>
                              </p:par>
                              <p:par>
                                <p:cTn id="196" presetID="10" presetClass="exit" presetSubtype="0" fill="hold" grpId="0" nodeType="withEffect">
                                  <p:stCondLst>
                                    <p:cond delay="0"/>
                                  </p:stCondLst>
                                  <p:childTnLst>
                                    <p:animEffect transition="out" filter="fade">
                                      <p:cBhvr>
                                        <p:cTn id="197" dur="500"/>
                                        <p:tgtEl>
                                          <p:spTgt spid="126"/>
                                        </p:tgtEl>
                                      </p:cBhvr>
                                    </p:animEffect>
                                    <p:set>
                                      <p:cBhvr>
                                        <p:cTn id="198" dur="1" fill="hold">
                                          <p:stCondLst>
                                            <p:cond delay="499"/>
                                          </p:stCondLst>
                                        </p:cTn>
                                        <p:tgtEl>
                                          <p:spTgt spid="126"/>
                                        </p:tgtEl>
                                        <p:attrNameLst>
                                          <p:attrName>style.visibility</p:attrName>
                                        </p:attrNameLst>
                                      </p:cBhvr>
                                      <p:to>
                                        <p:strVal val="hidden"/>
                                      </p:to>
                                    </p:set>
                                  </p:childTnLst>
                                </p:cTn>
                              </p:par>
                              <p:par>
                                <p:cTn id="199" presetID="10" presetClass="exit" presetSubtype="0" fill="hold" grpId="0" nodeType="withEffect">
                                  <p:stCondLst>
                                    <p:cond delay="0"/>
                                  </p:stCondLst>
                                  <p:childTnLst>
                                    <p:animEffect transition="out" filter="fade">
                                      <p:cBhvr>
                                        <p:cTn id="200" dur="500"/>
                                        <p:tgtEl>
                                          <p:spTgt spid="163"/>
                                        </p:tgtEl>
                                      </p:cBhvr>
                                    </p:animEffect>
                                    <p:set>
                                      <p:cBhvr>
                                        <p:cTn id="201" dur="1" fill="hold">
                                          <p:stCondLst>
                                            <p:cond delay="499"/>
                                          </p:stCondLst>
                                        </p:cTn>
                                        <p:tgtEl>
                                          <p:spTgt spid="163"/>
                                        </p:tgtEl>
                                        <p:attrNameLst>
                                          <p:attrName>style.visibility</p:attrName>
                                        </p:attrNameLst>
                                      </p:cBhvr>
                                      <p:to>
                                        <p:strVal val="hidden"/>
                                      </p:to>
                                    </p:set>
                                  </p:childTnLst>
                                </p:cTn>
                              </p:par>
                              <p:par>
                                <p:cTn id="202" presetID="10" presetClass="exit" presetSubtype="0" fill="hold" grpId="0" nodeType="withEffect">
                                  <p:stCondLst>
                                    <p:cond delay="0"/>
                                  </p:stCondLst>
                                  <p:childTnLst>
                                    <p:animEffect transition="out" filter="fade">
                                      <p:cBhvr>
                                        <p:cTn id="203" dur="500"/>
                                        <p:tgtEl>
                                          <p:spTgt spid="103"/>
                                        </p:tgtEl>
                                      </p:cBhvr>
                                    </p:animEffect>
                                    <p:set>
                                      <p:cBhvr>
                                        <p:cTn id="204" dur="1" fill="hold">
                                          <p:stCondLst>
                                            <p:cond delay="499"/>
                                          </p:stCondLst>
                                        </p:cTn>
                                        <p:tgtEl>
                                          <p:spTgt spid="103"/>
                                        </p:tgtEl>
                                        <p:attrNameLst>
                                          <p:attrName>style.visibility</p:attrName>
                                        </p:attrNameLst>
                                      </p:cBhvr>
                                      <p:to>
                                        <p:strVal val="hidden"/>
                                      </p:to>
                                    </p:set>
                                  </p:childTnLst>
                                </p:cTn>
                              </p:par>
                              <p:par>
                                <p:cTn id="205" presetID="10" presetClass="exit" presetSubtype="0" fill="hold" grpId="0" nodeType="withEffect">
                                  <p:stCondLst>
                                    <p:cond delay="0"/>
                                  </p:stCondLst>
                                  <p:childTnLst>
                                    <p:animEffect transition="out" filter="fade">
                                      <p:cBhvr>
                                        <p:cTn id="206" dur="500"/>
                                        <p:tgtEl>
                                          <p:spTgt spid="159"/>
                                        </p:tgtEl>
                                      </p:cBhvr>
                                    </p:animEffect>
                                    <p:set>
                                      <p:cBhvr>
                                        <p:cTn id="207" dur="1" fill="hold">
                                          <p:stCondLst>
                                            <p:cond delay="499"/>
                                          </p:stCondLst>
                                        </p:cTn>
                                        <p:tgtEl>
                                          <p:spTgt spid="159"/>
                                        </p:tgtEl>
                                        <p:attrNameLst>
                                          <p:attrName>style.visibility</p:attrName>
                                        </p:attrNameLst>
                                      </p:cBhvr>
                                      <p:to>
                                        <p:strVal val="hidden"/>
                                      </p:to>
                                    </p:set>
                                  </p:childTnLst>
                                </p:cTn>
                              </p:par>
                              <p:par>
                                <p:cTn id="208" presetID="10" presetClass="exit" presetSubtype="0" fill="hold" grpId="0" nodeType="withEffect">
                                  <p:stCondLst>
                                    <p:cond delay="0"/>
                                  </p:stCondLst>
                                  <p:childTnLst>
                                    <p:animEffect transition="out" filter="fade">
                                      <p:cBhvr>
                                        <p:cTn id="209" dur="500"/>
                                        <p:tgtEl>
                                          <p:spTgt spid="102"/>
                                        </p:tgtEl>
                                      </p:cBhvr>
                                    </p:animEffect>
                                    <p:set>
                                      <p:cBhvr>
                                        <p:cTn id="210" dur="1" fill="hold">
                                          <p:stCondLst>
                                            <p:cond delay="499"/>
                                          </p:stCondLst>
                                        </p:cTn>
                                        <p:tgtEl>
                                          <p:spTgt spid="102"/>
                                        </p:tgtEl>
                                        <p:attrNameLst>
                                          <p:attrName>style.visibility</p:attrName>
                                        </p:attrNameLst>
                                      </p:cBhvr>
                                      <p:to>
                                        <p:strVal val="hidden"/>
                                      </p:to>
                                    </p:set>
                                  </p:childTnLst>
                                </p:cTn>
                              </p:par>
                              <p:par>
                                <p:cTn id="211" presetID="10" presetClass="exit" presetSubtype="0" fill="hold" grpId="0" nodeType="withEffect">
                                  <p:stCondLst>
                                    <p:cond delay="0"/>
                                  </p:stCondLst>
                                  <p:childTnLst>
                                    <p:animEffect transition="out" filter="fade">
                                      <p:cBhvr>
                                        <p:cTn id="212" dur="500"/>
                                        <p:tgtEl>
                                          <p:spTgt spid="55"/>
                                        </p:tgtEl>
                                      </p:cBhvr>
                                    </p:animEffect>
                                    <p:set>
                                      <p:cBhvr>
                                        <p:cTn id="213" dur="1" fill="hold">
                                          <p:stCondLst>
                                            <p:cond delay="499"/>
                                          </p:stCondLst>
                                        </p:cTn>
                                        <p:tgtEl>
                                          <p:spTgt spid="55"/>
                                        </p:tgtEl>
                                        <p:attrNameLst>
                                          <p:attrName>style.visibility</p:attrName>
                                        </p:attrNameLst>
                                      </p:cBhvr>
                                      <p:to>
                                        <p:strVal val="hidden"/>
                                      </p:to>
                                    </p:set>
                                  </p:childTnLst>
                                </p:cTn>
                              </p:par>
                              <p:par>
                                <p:cTn id="214" presetID="10" presetClass="exit" presetSubtype="0" fill="hold" grpId="0" nodeType="withEffect">
                                  <p:stCondLst>
                                    <p:cond delay="0"/>
                                  </p:stCondLst>
                                  <p:childTnLst>
                                    <p:animEffect transition="out" filter="fade">
                                      <p:cBhvr>
                                        <p:cTn id="215" dur="500"/>
                                        <p:tgtEl>
                                          <p:spTgt spid="51"/>
                                        </p:tgtEl>
                                      </p:cBhvr>
                                    </p:animEffect>
                                    <p:set>
                                      <p:cBhvr>
                                        <p:cTn id="216" dur="1" fill="hold">
                                          <p:stCondLst>
                                            <p:cond delay="499"/>
                                          </p:stCondLst>
                                        </p:cTn>
                                        <p:tgtEl>
                                          <p:spTgt spid="51"/>
                                        </p:tgtEl>
                                        <p:attrNameLst>
                                          <p:attrName>style.visibility</p:attrName>
                                        </p:attrNameLst>
                                      </p:cBhvr>
                                      <p:to>
                                        <p:strVal val="hidden"/>
                                      </p:to>
                                    </p:set>
                                  </p:childTnLst>
                                </p:cTn>
                              </p:par>
                              <p:par>
                                <p:cTn id="217" presetID="10" presetClass="exit" presetSubtype="0" fill="hold" grpId="0" nodeType="withEffect">
                                  <p:stCondLst>
                                    <p:cond delay="0"/>
                                  </p:stCondLst>
                                  <p:childTnLst>
                                    <p:animEffect transition="out" filter="fade">
                                      <p:cBhvr>
                                        <p:cTn id="218" dur="500"/>
                                        <p:tgtEl>
                                          <p:spTgt spid="148"/>
                                        </p:tgtEl>
                                      </p:cBhvr>
                                    </p:animEffect>
                                    <p:set>
                                      <p:cBhvr>
                                        <p:cTn id="219" dur="1" fill="hold">
                                          <p:stCondLst>
                                            <p:cond delay="499"/>
                                          </p:stCondLst>
                                        </p:cTn>
                                        <p:tgtEl>
                                          <p:spTgt spid="148"/>
                                        </p:tgtEl>
                                        <p:attrNameLst>
                                          <p:attrName>style.visibility</p:attrName>
                                        </p:attrNameLst>
                                      </p:cBhvr>
                                      <p:to>
                                        <p:strVal val="hidden"/>
                                      </p:to>
                                    </p:set>
                                  </p:childTnLst>
                                </p:cTn>
                              </p:par>
                              <p:par>
                                <p:cTn id="220" presetID="10" presetClass="exit" presetSubtype="0" fill="hold" grpId="0" nodeType="withEffect">
                                  <p:stCondLst>
                                    <p:cond delay="0"/>
                                  </p:stCondLst>
                                  <p:childTnLst>
                                    <p:animEffect transition="out" filter="fade">
                                      <p:cBhvr>
                                        <p:cTn id="221" dur="500"/>
                                        <p:tgtEl>
                                          <p:spTgt spid="27"/>
                                        </p:tgtEl>
                                      </p:cBhvr>
                                    </p:animEffect>
                                    <p:set>
                                      <p:cBhvr>
                                        <p:cTn id="222" dur="1" fill="hold">
                                          <p:stCondLst>
                                            <p:cond delay="499"/>
                                          </p:stCondLst>
                                        </p:cTn>
                                        <p:tgtEl>
                                          <p:spTgt spid="27"/>
                                        </p:tgtEl>
                                        <p:attrNameLst>
                                          <p:attrName>style.visibility</p:attrName>
                                        </p:attrNameLst>
                                      </p:cBhvr>
                                      <p:to>
                                        <p:strVal val="hidden"/>
                                      </p:to>
                                    </p:set>
                                  </p:childTnLst>
                                </p:cTn>
                              </p:par>
                              <p:par>
                                <p:cTn id="223" presetID="10" presetClass="exit" presetSubtype="0" fill="hold" grpId="0" nodeType="withEffect">
                                  <p:stCondLst>
                                    <p:cond delay="0"/>
                                  </p:stCondLst>
                                  <p:childTnLst>
                                    <p:animEffect transition="out" filter="fade">
                                      <p:cBhvr>
                                        <p:cTn id="224" dur="500"/>
                                        <p:tgtEl>
                                          <p:spTgt spid="56"/>
                                        </p:tgtEl>
                                      </p:cBhvr>
                                    </p:animEffect>
                                    <p:set>
                                      <p:cBhvr>
                                        <p:cTn id="225" dur="1" fill="hold">
                                          <p:stCondLst>
                                            <p:cond delay="499"/>
                                          </p:stCondLst>
                                        </p:cTn>
                                        <p:tgtEl>
                                          <p:spTgt spid="56"/>
                                        </p:tgtEl>
                                        <p:attrNameLst>
                                          <p:attrName>style.visibility</p:attrName>
                                        </p:attrNameLst>
                                      </p:cBhvr>
                                      <p:to>
                                        <p:strVal val="hidden"/>
                                      </p:to>
                                    </p:set>
                                  </p:childTnLst>
                                </p:cTn>
                              </p:par>
                              <p:par>
                                <p:cTn id="226" presetID="10" presetClass="exit" presetSubtype="0" fill="hold" grpId="0" nodeType="withEffect">
                                  <p:stCondLst>
                                    <p:cond delay="0"/>
                                  </p:stCondLst>
                                  <p:childTnLst>
                                    <p:animEffect transition="out" filter="fade">
                                      <p:cBhvr>
                                        <p:cTn id="227" dur="500"/>
                                        <p:tgtEl>
                                          <p:spTgt spid="52"/>
                                        </p:tgtEl>
                                      </p:cBhvr>
                                    </p:animEffect>
                                    <p:set>
                                      <p:cBhvr>
                                        <p:cTn id="228" dur="1" fill="hold">
                                          <p:stCondLst>
                                            <p:cond delay="499"/>
                                          </p:stCondLst>
                                        </p:cTn>
                                        <p:tgtEl>
                                          <p:spTgt spid="52"/>
                                        </p:tgtEl>
                                        <p:attrNameLst>
                                          <p:attrName>style.visibility</p:attrName>
                                        </p:attrNameLst>
                                      </p:cBhvr>
                                      <p:to>
                                        <p:strVal val="hidden"/>
                                      </p:to>
                                    </p:set>
                                  </p:childTnLst>
                                </p:cTn>
                              </p:par>
                              <p:par>
                                <p:cTn id="229" presetID="10" presetClass="exit" presetSubtype="0" fill="hold" grpId="0" nodeType="withEffect">
                                  <p:stCondLst>
                                    <p:cond delay="0"/>
                                  </p:stCondLst>
                                  <p:childTnLst>
                                    <p:animEffect transition="out" filter="fade">
                                      <p:cBhvr>
                                        <p:cTn id="230" dur="500"/>
                                        <p:tgtEl>
                                          <p:spTgt spid="50"/>
                                        </p:tgtEl>
                                      </p:cBhvr>
                                    </p:animEffect>
                                    <p:set>
                                      <p:cBhvr>
                                        <p:cTn id="231" dur="1" fill="hold">
                                          <p:stCondLst>
                                            <p:cond delay="499"/>
                                          </p:stCondLst>
                                        </p:cTn>
                                        <p:tgtEl>
                                          <p:spTgt spid="50"/>
                                        </p:tgtEl>
                                        <p:attrNameLst>
                                          <p:attrName>style.visibility</p:attrName>
                                        </p:attrNameLst>
                                      </p:cBhvr>
                                      <p:to>
                                        <p:strVal val="hidden"/>
                                      </p:to>
                                    </p:set>
                                  </p:childTnLst>
                                </p:cTn>
                              </p:par>
                              <p:par>
                                <p:cTn id="232" presetID="10" presetClass="exit" presetSubtype="0" fill="hold" grpId="0" nodeType="withEffect">
                                  <p:stCondLst>
                                    <p:cond delay="0"/>
                                  </p:stCondLst>
                                  <p:childTnLst>
                                    <p:animEffect transition="out" filter="fade">
                                      <p:cBhvr>
                                        <p:cTn id="233" dur="500"/>
                                        <p:tgtEl>
                                          <p:spTgt spid="48"/>
                                        </p:tgtEl>
                                      </p:cBhvr>
                                    </p:animEffect>
                                    <p:set>
                                      <p:cBhvr>
                                        <p:cTn id="234" dur="1" fill="hold">
                                          <p:stCondLst>
                                            <p:cond delay="499"/>
                                          </p:stCondLst>
                                        </p:cTn>
                                        <p:tgtEl>
                                          <p:spTgt spid="48"/>
                                        </p:tgtEl>
                                        <p:attrNameLst>
                                          <p:attrName>style.visibility</p:attrName>
                                        </p:attrNameLst>
                                      </p:cBhvr>
                                      <p:to>
                                        <p:strVal val="hidden"/>
                                      </p:to>
                                    </p:set>
                                  </p:childTnLst>
                                </p:cTn>
                              </p:par>
                              <p:par>
                                <p:cTn id="235" presetID="10" presetClass="exit" presetSubtype="0" fill="hold" grpId="0" nodeType="withEffect">
                                  <p:stCondLst>
                                    <p:cond delay="0"/>
                                  </p:stCondLst>
                                  <p:childTnLst>
                                    <p:animEffect transition="out" filter="fade">
                                      <p:cBhvr>
                                        <p:cTn id="236" dur="500"/>
                                        <p:tgtEl>
                                          <p:spTgt spid="18"/>
                                        </p:tgtEl>
                                      </p:cBhvr>
                                    </p:animEffect>
                                    <p:set>
                                      <p:cBhvr>
                                        <p:cTn id="237" dur="1" fill="hold">
                                          <p:stCondLst>
                                            <p:cond delay="499"/>
                                          </p:stCondLst>
                                        </p:cTn>
                                        <p:tgtEl>
                                          <p:spTgt spid="18"/>
                                        </p:tgtEl>
                                        <p:attrNameLst>
                                          <p:attrName>style.visibility</p:attrName>
                                        </p:attrNameLst>
                                      </p:cBhvr>
                                      <p:to>
                                        <p:strVal val="hidden"/>
                                      </p:to>
                                    </p:set>
                                  </p:childTnLst>
                                </p:cTn>
                              </p:par>
                              <p:par>
                                <p:cTn id="238" presetID="10" presetClass="exit" presetSubtype="0" fill="hold" grpId="0" nodeType="withEffect">
                                  <p:stCondLst>
                                    <p:cond delay="0"/>
                                  </p:stCondLst>
                                  <p:childTnLst>
                                    <p:animEffect transition="out" filter="fade">
                                      <p:cBhvr>
                                        <p:cTn id="239" dur="500"/>
                                        <p:tgtEl>
                                          <p:spTgt spid="23"/>
                                        </p:tgtEl>
                                      </p:cBhvr>
                                    </p:animEffect>
                                    <p:set>
                                      <p:cBhvr>
                                        <p:cTn id="240" dur="1" fill="hold">
                                          <p:stCondLst>
                                            <p:cond delay="499"/>
                                          </p:stCondLst>
                                        </p:cTn>
                                        <p:tgtEl>
                                          <p:spTgt spid="23"/>
                                        </p:tgtEl>
                                        <p:attrNameLst>
                                          <p:attrName>style.visibility</p:attrName>
                                        </p:attrNameLst>
                                      </p:cBhvr>
                                      <p:to>
                                        <p:strVal val="hidden"/>
                                      </p:to>
                                    </p:set>
                                  </p:childTnLst>
                                </p:cTn>
                              </p:par>
                              <p:par>
                                <p:cTn id="241" presetID="10" presetClass="exit" presetSubtype="0" fill="hold" grpId="0" nodeType="withEffect">
                                  <p:stCondLst>
                                    <p:cond delay="0"/>
                                  </p:stCondLst>
                                  <p:childTnLst>
                                    <p:animEffect transition="out" filter="fade">
                                      <p:cBhvr>
                                        <p:cTn id="242" dur="500"/>
                                        <p:tgtEl>
                                          <p:spTgt spid="153"/>
                                        </p:tgtEl>
                                      </p:cBhvr>
                                    </p:animEffect>
                                    <p:set>
                                      <p:cBhvr>
                                        <p:cTn id="243" dur="1" fill="hold">
                                          <p:stCondLst>
                                            <p:cond delay="499"/>
                                          </p:stCondLst>
                                        </p:cTn>
                                        <p:tgtEl>
                                          <p:spTgt spid="153"/>
                                        </p:tgtEl>
                                        <p:attrNameLst>
                                          <p:attrName>style.visibility</p:attrName>
                                        </p:attrNameLst>
                                      </p:cBhvr>
                                      <p:to>
                                        <p:strVal val="hidden"/>
                                      </p:to>
                                    </p:set>
                                  </p:childTnLst>
                                </p:cTn>
                              </p:par>
                              <p:par>
                                <p:cTn id="244" presetID="10" presetClass="exit" presetSubtype="0" fill="hold" grpId="0" nodeType="withEffect">
                                  <p:stCondLst>
                                    <p:cond delay="0"/>
                                  </p:stCondLst>
                                  <p:childTnLst>
                                    <p:animEffect transition="out" filter="fade">
                                      <p:cBhvr>
                                        <p:cTn id="245" dur="500"/>
                                        <p:tgtEl>
                                          <p:spTgt spid="22"/>
                                        </p:tgtEl>
                                      </p:cBhvr>
                                    </p:animEffect>
                                    <p:set>
                                      <p:cBhvr>
                                        <p:cTn id="246" dur="1" fill="hold">
                                          <p:stCondLst>
                                            <p:cond delay="499"/>
                                          </p:stCondLst>
                                        </p:cTn>
                                        <p:tgtEl>
                                          <p:spTgt spid="22"/>
                                        </p:tgtEl>
                                        <p:attrNameLst>
                                          <p:attrName>style.visibility</p:attrName>
                                        </p:attrNameLst>
                                      </p:cBhvr>
                                      <p:to>
                                        <p:strVal val="hidden"/>
                                      </p:to>
                                    </p:set>
                                  </p:childTnLst>
                                </p:cTn>
                              </p:par>
                              <p:par>
                                <p:cTn id="247" presetID="10" presetClass="exit" presetSubtype="0" fill="hold" grpId="0" nodeType="withEffect">
                                  <p:stCondLst>
                                    <p:cond delay="0"/>
                                  </p:stCondLst>
                                  <p:childTnLst>
                                    <p:animEffect transition="out" filter="fade">
                                      <p:cBhvr>
                                        <p:cTn id="248" dur="500"/>
                                        <p:tgtEl>
                                          <p:spTgt spid="46"/>
                                        </p:tgtEl>
                                      </p:cBhvr>
                                    </p:animEffect>
                                    <p:set>
                                      <p:cBhvr>
                                        <p:cTn id="249" dur="1" fill="hold">
                                          <p:stCondLst>
                                            <p:cond delay="499"/>
                                          </p:stCondLst>
                                        </p:cTn>
                                        <p:tgtEl>
                                          <p:spTgt spid="46"/>
                                        </p:tgtEl>
                                        <p:attrNameLst>
                                          <p:attrName>style.visibility</p:attrName>
                                        </p:attrNameLst>
                                      </p:cBhvr>
                                      <p:to>
                                        <p:strVal val="hidden"/>
                                      </p:to>
                                    </p:set>
                                  </p:childTnLst>
                                </p:cTn>
                              </p:par>
                              <p:par>
                                <p:cTn id="250" presetID="10" presetClass="exit" presetSubtype="0" fill="hold" grpId="0" nodeType="withEffect">
                                  <p:stCondLst>
                                    <p:cond delay="0"/>
                                  </p:stCondLst>
                                  <p:childTnLst>
                                    <p:animEffect transition="out" filter="fade">
                                      <p:cBhvr>
                                        <p:cTn id="251" dur="500"/>
                                        <p:tgtEl>
                                          <p:spTgt spid="67"/>
                                        </p:tgtEl>
                                      </p:cBhvr>
                                    </p:animEffect>
                                    <p:set>
                                      <p:cBhvr>
                                        <p:cTn id="252" dur="1" fill="hold">
                                          <p:stCondLst>
                                            <p:cond delay="499"/>
                                          </p:stCondLst>
                                        </p:cTn>
                                        <p:tgtEl>
                                          <p:spTgt spid="67"/>
                                        </p:tgtEl>
                                        <p:attrNameLst>
                                          <p:attrName>style.visibility</p:attrName>
                                        </p:attrNameLst>
                                      </p:cBhvr>
                                      <p:to>
                                        <p:strVal val="hidden"/>
                                      </p:to>
                                    </p:set>
                                  </p:childTnLst>
                                </p:cTn>
                              </p:par>
                              <p:par>
                                <p:cTn id="253" presetID="10" presetClass="exit" presetSubtype="0" fill="hold" grpId="0" nodeType="withEffect">
                                  <p:stCondLst>
                                    <p:cond delay="0"/>
                                  </p:stCondLst>
                                  <p:childTnLst>
                                    <p:animEffect transition="out" filter="fade">
                                      <p:cBhvr>
                                        <p:cTn id="254" dur="500"/>
                                        <p:tgtEl>
                                          <p:spTgt spid="49"/>
                                        </p:tgtEl>
                                      </p:cBhvr>
                                    </p:animEffect>
                                    <p:set>
                                      <p:cBhvr>
                                        <p:cTn id="255" dur="1" fill="hold">
                                          <p:stCondLst>
                                            <p:cond delay="499"/>
                                          </p:stCondLst>
                                        </p:cTn>
                                        <p:tgtEl>
                                          <p:spTgt spid="49"/>
                                        </p:tgtEl>
                                        <p:attrNameLst>
                                          <p:attrName>style.visibility</p:attrName>
                                        </p:attrNameLst>
                                      </p:cBhvr>
                                      <p:to>
                                        <p:strVal val="hidden"/>
                                      </p:to>
                                    </p:set>
                                  </p:childTnLst>
                                </p:cTn>
                              </p:par>
                              <p:par>
                                <p:cTn id="256" presetID="10" presetClass="exit" presetSubtype="0" fill="hold" grpId="0" nodeType="withEffect">
                                  <p:stCondLst>
                                    <p:cond delay="0"/>
                                  </p:stCondLst>
                                  <p:childTnLst>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10" presetClass="exit" presetSubtype="0" fill="hold" grpId="0" nodeType="withEffect">
                                  <p:stCondLst>
                                    <p:cond delay="0"/>
                                  </p:stCondLst>
                                  <p:childTnLst>
                                    <p:animEffect transition="out" filter="fade">
                                      <p:cBhvr>
                                        <p:cTn id="260" dur="500"/>
                                        <p:tgtEl>
                                          <p:spTgt spid="19"/>
                                        </p:tgtEl>
                                      </p:cBhvr>
                                    </p:animEffect>
                                    <p:set>
                                      <p:cBhvr>
                                        <p:cTn id="261" dur="1" fill="hold">
                                          <p:stCondLst>
                                            <p:cond delay="499"/>
                                          </p:stCondLst>
                                        </p:cTn>
                                        <p:tgtEl>
                                          <p:spTgt spid="19"/>
                                        </p:tgtEl>
                                        <p:attrNameLst>
                                          <p:attrName>style.visibility</p:attrName>
                                        </p:attrNameLst>
                                      </p:cBhvr>
                                      <p:to>
                                        <p:strVal val="hidden"/>
                                      </p:to>
                                    </p:set>
                                  </p:childTnLst>
                                </p:cTn>
                              </p:par>
                              <p:par>
                                <p:cTn id="262" presetID="10" presetClass="exit" presetSubtype="0" fill="hold" grpId="0" nodeType="withEffect">
                                  <p:stCondLst>
                                    <p:cond delay="0"/>
                                  </p:stCondLst>
                                  <p:childTnLst>
                                    <p:animEffect transition="out" filter="fade">
                                      <p:cBhvr>
                                        <p:cTn id="263" dur="500"/>
                                        <p:tgtEl>
                                          <p:spTgt spid="156"/>
                                        </p:tgtEl>
                                      </p:cBhvr>
                                    </p:animEffect>
                                    <p:set>
                                      <p:cBhvr>
                                        <p:cTn id="264" dur="1" fill="hold">
                                          <p:stCondLst>
                                            <p:cond delay="499"/>
                                          </p:stCondLst>
                                        </p:cTn>
                                        <p:tgtEl>
                                          <p:spTgt spid="156"/>
                                        </p:tgtEl>
                                        <p:attrNameLst>
                                          <p:attrName>style.visibility</p:attrName>
                                        </p:attrNameLst>
                                      </p:cBhvr>
                                      <p:to>
                                        <p:strVal val="hidden"/>
                                      </p:to>
                                    </p:set>
                                  </p:childTnLst>
                                </p:cTn>
                              </p:par>
                              <p:par>
                                <p:cTn id="265" presetID="10" presetClass="exit" presetSubtype="0" fill="hold" grpId="0" nodeType="withEffect">
                                  <p:stCondLst>
                                    <p:cond delay="0"/>
                                  </p:stCondLst>
                                  <p:childTnLst>
                                    <p:animEffect transition="out" filter="fade">
                                      <p:cBhvr>
                                        <p:cTn id="266" dur="500"/>
                                        <p:tgtEl>
                                          <p:spTgt spid="146"/>
                                        </p:tgtEl>
                                      </p:cBhvr>
                                    </p:animEffect>
                                    <p:set>
                                      <p:cBhvr>
                                        <p:cTn id="267" dur="1" fill="hold">
                                          <p:stCondLst>
                                            <p:cond delay="499"/>
                                          </p:stCondLst>
                                        </p:cTn>
                                        <p:tgtEl>
                                          <p:spTgt spid="146"/>
                                        </p:tgtEl>
                                        <p:attrNameLst>
                                          <p:attrName>style.visibility</p:attrName>
                                        </p:attrNameLst>
                                      </p:cBhvr>
                                      <p:to>
                                        <p:strVal val="hidden"/>
                                      </p:to>
                                    </p:set>
                                  </p:childTnLst>
                                </p:cTn>
                              </p:par>
                              <p:par>
                                <p:cTn id="268" presetID="10" presetClass="exit" presetSubtype="0" fill="hold" grpId="0" nodeType="withEffect">
                                  <p:stCondLst>
                                    <p:cond delay="0"/>
                                  </p:stCondLst>
                                  <p:childTnLst>
                                    <p:animEffect transition="out" filter="fade">
                                      <p:cBhvr>
                                        <p:cTn id="269" dur="500"/>
                                        <p:tgtEl>
                                          <p:spTgt spid="147"/>
                                        </p:tgtEl>
                                      </p:cBhvr>
                                    </p:animEffect>
                                    <p:set>
                                      <p:cBhvr>
                                        <p:cTn id="270" dur="1" fill="hold">
                                          <p:stCondLst>
                                            <p:cond delay="499"/>
                                          </p:stCondLst>
                                        </p:cTn>
                                        <p:tgtEl>
                                          <p:spTgt spid="147"/>
                                        </p:tgtEl>
                                        <p:attrNameLst>
                                          <p:attrName>style.visibility</p:attrName>
                                        </p:attrNameLst>
                                      </p:cBhvr>
                                      <p:to>
                                        <p:strVal val="hidden"/>
                                      </p:to>
                                    </p:set>
                                  </p:childTnLst>
                                </p:cTn>
                              </p:par>
                              <p:par>
                                <p:cTn id="271" presetID="10" presetClass="exit" presetSubtype="0" fill="hold" grpId="0" nodeType="withEffect">
                                  <p:stCondLst>
                                    <p:cond delay="0"/>
                                  </p:stCondLst>
                                  <p:childTnLst>
                                    <p:animEffect transition="out" filter="fade">
                                      <p:cBhvr>
                                        <p:cTn id="272" dur="500"/>
                                        <p:tgtEl>
                                          <p:spTgt spid="28"/>
                                        </p:tgtEl>
                                      </p:cBhvr>
                                    </p:animEffect>
                                    <p:set>
                                      <p:cBhvr>
                                        <p:cTn id="273" dur="1" fill="hold">
                                          <p:stCondLst>
                                            <p:cond delay="499"/>
                                          </p:stCondLst>
                                        </p:cTn>
                                        <p:tgtEl>
                                          <p:spTgt spid="28"/>
                                        </p:tgtEl>
                                        <p:attrNameLst>
                                          <p:attrName>style.visibility</p:attrName>
                                        </p:attrNameLst>
                                      </p:cBhvr>
                                      <p:to>
                                        <p:strVal val="hidden"/>
                                      </p:to>
                                    </p:set>
                                  </p:childTnLst>
                                </p:cTn>
                              </p:par>
                              <p:par>
                                <p:cTn id="274" presetID="10" presetClass="exit" presetSubtype="0" fill="hold" grpId="0" nodeType="withEffect">
                                  <p:stCondLst>
                                    <p:cond delay="0"/>
                                  </p:stCondLst>
                                  <p:childTnLst>
                                    <p:animEffect transition="out" filter="fade">
                                      <p:cBhvr>
                                        <p:cTn id="275" dur="500"/>
                                        <p:tgtEl>
                                          <p:spTgt spid="155"/>
                                        </p:tgtEl>
                                      </p:cBhvr>
                                    </p:animEffect>
                                    <p:set>
                                      <p:cBhvr>
                                        <p:cTn id="276" dur="1" fill="hold">
                                          <p:stCondLst>
                                            <p:cond delay="499"/>
                                          </p:stCondLst>
                                        </p:cTn>
                                        <p:tgtEl>
                                          <p:spTgt spid="155"/>
                                        </p:tgtEl>
                                        <p:attrNameLst>
                                          <p:attrName>style.visibility</p:attrName>
                                        </p:attrNameLst>
                                      </p:cBhvr>
                                      <p:to>
                                        <p:strVal val="hidden"/>
                                      </p:to>
                                    </p:set>
                                  </p:childTnLst>
                                </p:cTn>
                              </p:par>
                              <p:par>
                                <p:cTn id="277" presetID="10" presetClass="exit" presetSubtype="0" fill="hold" grpId="0" nodeType="withEffect">
                                  <p:stCondLst>
                                    <p:cond delay="0"/>
                                  </p:stCondLst>
                                  <p:childTnLst>
                                    <p:animEffect transition="out" filter="fade">
                                      <p:cBhvr>
                                        <p:cTn id="278" dur="500"/>
                                        <p:tgtEl>
                                          <p:spTgt spid="61"/>
                                        </p:tgtEl>
                                      </p:cBhvr>
                                    </p:animEffect>
                                    <p:set>
                                      <p:cBhvr>
                                        <p:cTn id="279" dur="1" fill="hold">
                                          <p:stCondLst>
                                            <p:cond delay="499"/>
                                          </p:stCondLst>
                                        </p:cTn>
                                        <p:tgtEl>
                                          <p:spTgt spid="61"/>
                                        </p:tgtEl>
                                        <p:attrNameLst>
                                          <p:attrName>style.visibility</p:attrName>
                                        </p:attrNameLst>
                                      </p:cBhvr>
                                      <p:to>
                                        <p:strVal val="hidden"/>
                                      </p:to>
                                    </p:set>
                                  </p:childTnLst>
                                </p:cTn>
                              </p:par>
                              <p:par>
                                <p:cTn id="280" presetID="10" presetClass="exit" presetSubtype="0" fill="hold" grpId="0" nodeType="withEffect">
                                  <p:stCondLst>
                                    <p:cond delay="0"/>
                                  </p:stCondLst>
                                  <p:childTnLst>
                                    <p:animEffect transition="out" filter="fade">
                                      <p:cBhvr>
                                        <p:cTn id="281" dur="500"/>
                                        <p:tgtEl>
                                          <p:spTgt spid="42"/>
                                        </p:tgtEl>
                                      </p:cBhvr>
                                    </p:animEffect>
                                    <p:set>
                                      <p:cBhvr>
                                        <p:cTn id="282" dur="1" fill="hold">
                                          <p:stCondLst>
                                            <p:cond delay="499"/>
                                          </p:stCondLst>
                                        </p:cTn>
                                        <p:tgtEl>
                                          <p:spTgt spid="42"/>
                                        </p:tgtEl>
                                        <p:attrNameLst>
                                          <p:attrName>style.visibility</p:attrName>
                                        </p:attrNameLst>
                                      </p:cBhvr>
                                      <p:to>
                                        <p:strVal val="hidden"/>
                                      </p:to>
                                    </p:set>
                                  </p:childTnLst>
                                </p:cTn>
                              </p:par>
                              <p:par>
                                <p:cTn id="283" presetID="10" presetClass="exit" presetSubtype="0" fill="hold" grpId="0" nodeType="withEffect">
                                  <p:stCondLst>
                                    <p:cond delay="0"/>
                                  </p:stCondLst>
                                  <p:childTnLst>
                                    <p:animEffect transition="out" filter="fade">
                                      <p:cBhvr>
                                        <p:cTn id="284" dur="500"/>
                                        <p:tgtEl>
                                          <p:spTgt spid="59"/>
                                        </p:tgtEl>
                                      </p:cBhvr>
                                    </p:animEffect>
                                    <p:set>
                                      <p:cBhvr>
                                        <p:cTn id="285" dur="1" fill="hold">
                                          <p:stCondLst>
                                            <p:cond delay="499"/>
                                          </p:stCondLst>
                                        </p:cTn>
                                        <p:tgtEl>
                                          <p:spTgt spid="59"/>
                                        </p:tgtEl>
                                        <p:attrNameLst>
                                          <p:attrName>style.visibility</p:attrName>
                                        </p:attrNameLst>
                                      </p:cBhvr>
                                      <p:to>
                                        <p:strVal val="hidden"/>
                                      </p:to>
                                    </p:set>
                                  </p:childTnLst>
                                </p:cTn>
                              </p:par>
                              <p:par>
                                <p:cTn id="286" presetID="10" presetClass="exit" presetSubtype="0" fill="hold" grpId="0" nodeType="withEffect">
                                  <p:stCondLst>
                                    <p:cond delay="0"/>
                                  </p:stCondLst>
                                  <p:childTnLst>
                                    <p:animEffect transition="out" filter="fade">
                                      <p:cBhvr>
                                        <p:cTn id="287" dur="500"/>
                                        <p:tgtEl>
                                          <p:spTgt spid="63"/>
                                        </p:tgtEl>
                                      </p:cBhvr>
                                    </p:animEffect>
                                    <p:set>
                                      <p:cBhvr>
                                        <p:cTn id="288" dur="1" fill="hold">
                                          <p:stCondLst>
                                            <p:cond delay="499"/>
                                          </p:stCondLst>
                                        </p:cTn>
                                        <p:tgtEl>
                                          <p:spTgt spid="63"/>
                                        </p:tgtEl>
                                        <p:attrNameLst>
                                          <p:attrName>style.visibility</p:attrName>
                                        </p:attrNameLst>
                                      </p:cBhvr>
                                      <p:to>
                                        <p:strVal val="hidden"/>
                                      </p:to>
                                    </p:set>
                                  </p:childTnLst>
                                </p:cTn>
                              </p:par>
                              <p:par>
                                <p:cTn id="289" presetID="10" presetClass="exit" presetSubtype="0" fill="hold" grpId="0" nodeType="withEffect">
                                  <p:stCondLst>
                                    <p:cond delay="0"/>
                                  </p:stCondLst>
                                  <p:childTnLst>
                                    <p:animEffect transition="out" filter="fade">
                                      <p:cBhvr>
                                        <p:cTn id="290" dur="500"/>
                                        <p:tgtEl>
                                          <p:spTgt spid="171"/>
                                        </p:tgtEl>
                                      </p:cBhvr>
                                    </p:animEffect>
                                    <p:set>
                                      <p:cBhvr>
                                        <p:cTn id="291" dur="1" fill="hold">
                                          <p:stCondLst>
                                            <p:cond delay="499"/>
                                          </p:stCondLst>
                                        </p:cTn>
                                        <p:tgtEl>
                                          <p:spTgt spid="171"/>
                                        </p:tgtEl>
                                        <p:attrNameLst>
                                          <p:attrName>style.visibility</p:attrName>
                                        </p:attrNameLst>
                                      </p:cBhvr>
                                      <p:to>
                                        <p:strVal val="hidden"/>
                                      </p:to>
                                    </p:set>
                                  </p:childTnLst>
                                </p:cTn>
                              </p:par>
                              <p:par>
                                <p:cTn id="292" presetID="10" presetClass="entr" presetSubtype="0" fill="hold" grpId="0" nodeType="withEffect">
                                  <p:stCondLst>
                                    <p:cond delay="0"/>
                                  </p:stCondLst>
                                  <p:childTnLst>
                                    <p:set>
                                      <p:cBhvr>
                                        <p:cTn id="293" dur="1" fill="hold">
                                          <p:stCondLst>
                                            <p:cond delay="0"/>
                                          </p:stCondLst>
                                        </p:cTn>
                                        <p:tgtEl>
                                          <p:spTgt spid="186"/>
                                        </p:tgtEl>
                                        <p:attrNameLst>
                                          <p:attrName>style.visibility</p:attrName>
                                        </p:attrNameLst>
                                      </p:cBhvr>
                                      <p:to>
                                        <p:strVal val="visible"/>
                                      </p:to>
                                    </p:set>
                                    <p:animEffect transition="in" filter="fade">
                                      <p:cBhvr>
                                        <p:cTn id="294" dur="500"/>
                                        <p:tgtEl>
                                          <p:spTgt spid="186"/>
                                        </p:tgtEl>
                                      </p:cBhvr>
                                    </p:animEffect>
                                  </p:childTnLst>
                                </p:cTn>
                              </p:par>
                              <p:par>
                                <p:cTn id="295" presetID="10" presetClass="exit" presetSubtype="0" fill="hold" grpId="0" nodeType="withEffect">
                                  <p:stCondLst>
                                    <p:cond delay="0"/>
                                  </p:stCondLst>
                                  <p:childTnLst>
                                    <p:animEffect transition="out" filter="fade">
                                      <p:cBhvr>
                                        <p:cTn id="296" dur="500"/>
                                        <p:tgtEl>
                                          <p:spTgt spid="184"/>
                                        </p:tgtEl>
                                      </p:cBhvr>
                                    </p:animEffect>
                                    <p:set>
                                      <p:cBhvr>
                                        <p:cTn id="297" dur="1" fill="hold">
                                          <p:stCondLst>
                                            <p:cond delay="499"/>
                                          </p:stCondLst>
                                        </p:cTn>
                                        <p:tgtEl>
                                          <p:spTgt spid="184"/>
                                        </p:tgtEl>
                                        <p:attrNameLst>
                                          <p:attrName>style.visibility</p:attrName>
                                        </p:attrNameLst>
                                      </p:cBhvr>
                                      <p:to>
                                        <p:strVal val="hidden"/>
                                      </p:to>
                                    </p:set>
                                  </p:childTnLst>
                                </p:cTn>
                              </p:par>
                              <p:par>
                                <p:cTn id="298" presetID="1" presetClass="entr" presetSubtype="0" fill="hold" grpId="0" nodeType="withEffect">
                                  <p:stCondLst>
                                    <p:cond delay="0"/>
                                  </p:stCondLst>
                                  <p:childTnLst>
                                    <p:set>
                                      <p:cBhvr>
                                        <p:cTn id="299" dur="1" fill="hold">
                                          <p:stCondLst>
                                            <p:cond delay="0"/>
                                          </p:stCondLst>
                                        </p:cTn>
                                        <p:tgtEl>
                                          <p:spTgt spid="201"/>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200"/>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99"/>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98"/>
                                        </p:tgtEl>
                                        <p:attrNameLst>
                                          <p:attrName>style.visibility</p:attrName>
                                        </p:attrNameLst>
                                      </p:cBhvr>
                                      <p:to>
                                        <p:strVal val="visible"/>
                                      </p:to>
                                    </p:set>
                                  </p:childTnLst>
                                </p:cTn>
                              </p:par>
                              <p:par>
                                <p:cTn id="306" presetID="10" presetClass="entr" presetSubtype="0" fill="hold" grpId="0" nodeType="withEffect">
                                  <p:stCondLst>
                                    <p:cond delay="2500"/>
                                  </p:stCondLst>
                                  <p:childTnLst>
                                    <p:set>
                                      <p:cBhvr>
                                        <p:cTn id="307" dur="1" fill="hold">
                                          <p:stCondLst>
                                            <p:cond delay="0"/>
                                          </p:stCondLst>
                                        </p:cTn>
                                        <p:tgtEl>
                                          <p:spTgt spid="204"/>
                                        </p:tgtEl>
                                        <p:attrNameLst>
                                          <p:attrName>style.visibility</p:attrName>
                                        </p:attrNameLst>
                                      </p:cBhvr>
                                      <p:to>
                                        <p:strVal val="visible"/>
                                      </p:to>
                                    </p:set>
                                    <p:animEffect transition="in" filter="fade">
                                      <p:cBhvr>
                                        <p:cTn id="308" dur="500"/>
                                        <p:tgtEl>
                                          <p:spTgt spid="204"/>
                                        </p:tgtEl>
                                      </p:cBhvr>
                                    </p:animEffect>
                                  </p:childTnLst>
                                </p:cTn>
                              </p:par>
                              <p:par>
                                <p:cTn id="309" presetID="10" presetClass="entr" presetSubtype="0" fill="hold" nodeType="withEffect">
                                  <p:stCondLst>
                                    <p:cond delay="2500"/>
                                  </p:stCondLst>
                                  <p:childTnLst>
                                    <p:set>
                                      <p:cBhvr>
                                        <p:cTn id="310" dur="1" fill="hold">
                                          <p:stCondLst>
                                            <p:cond delay="0"/>
                                          </p:stCondLst>
                                        </p:cTn>
                                        <p:tgtEl>
                                          <p:spTgt spid="206"/>
                                        </p:tgtEl>
                                        <p:attrNameLst>
                                          <p:attrName>style.visibility</p:attrName>
                                        </p:attrNameLst>
                                      </p:cBhvr>
                                      <p:to>
                                        <p:strVal val="visible"/>
                                      </p:to>
                                    </p:set>
                                    <p:animEffect transition="in" filter="fade">
                                      <p:cBhvr>
                                        <p:cTn id="311" dur="500"/>
                                        <p:tgtEl>
                                          <p:spTgt spid="206"/>
                                        </p:tgtEl>
                                      </p:cBhvr>
                                    </p:animEffect>
                                  </p:childTnLst>
                                </p:cTn>
                              </p:par>
                              <p:par>
                                <p:cTn id="312" presetID="10" presetClass="entr" presetSubtype="0" fill="hold" grpId="0" nodeType="withEffect">
                                  <p:stCondLst>
                                    <p:cond delay="2500"/>
                                  </p:stCondLst>
                                  <p:childTnLst>
                                    <p:set>
                                      <p:cBhvr>
                                        <p:cTn id="313" dur="1" fill="hold">
                                          <p:stCondLst>
                                            <p:cond delay="0"/>
                                          </p:stCondLst>
                                        </p:cTn>
                                        <p:tgtEl>
                                          <p:spTgt spid="205"/>
                                        </p:tgtEl>
                                        <p:attrNameLst>
                                          <p:attrName>style.visibility</p:attrName>
                                        </p:attrNameLst>
                                      </p:cBhvr>
                                      <p:to>
                                        <p:strVal val="visible"/>
                                      </p:to>
                                    </p:set>
                                    <p:animEffect transition="in" filter="fade">
                                      <p:cBhvr>
                                        <p:cTn id="314" dur="500"/>
                                        <p:tgtEl>
                                          <p:spTgt spid="205"/>
                                        </p:tgtEl>
                                      </p:cBhvr>
                                    </p:animEffect>
                                  </p:childTnLst>
                                </p:cTn>
                              </p:par>
                              <p:par>
                                <p:cTn id="315" presetID="10" presetClass="entr" presetSubtype="0" fill="hold" grpId="0" nodeType="withEffect">
                                  <p:stCondLst>
                                    <p:cond delay="4000"/>
                                  </p:stCondLst>
                                  <p:childTnLst>
                                    <p:set>
                                      <p:cBhvr>
                                        <p:cTn id="316" dur="1" fill="hold">
                                          <p:stCondLst>
                                            <p:cond delay="0"/>
                                          </p:stCondLst>
                                        </p:cTn>
                                        <p:tgtEl>
                                          <p:spTgt spid="208"/>
                                        </p:tgtEl>
                                        <p:attrNameLst>
                                          <p:attrName>style.visibility</p:attrName>
                                        </p:attrNameLst>
                                      </p:cBhvr>
                                      <p:to>
                                        <p:strVal val="visible"/>
                                      </p:to>
                                    </p:set>
                                    <p:animEffect transition="in" filter="fade">
                                      <p:cBhvr>
                                        <p:cTn id="317" dur="500"/>
                                        <p:tgtEl>
                                          <p:spTgt spid="208"/>
                                        </p:tgtEl>
                                      </p:cBhvr>
                                    </p:animEffect>
                                  </p:childTnLst>
                                </p:cTn>
                              </p:par>
                              <p:par>
                                <p:cTn id="318" presetID="10" presetClass="entr" presetSubtype="0" fill="hold" nodeType="withEffect">
                                  <p:stCondLst>
                                    <p:cond delay="4000"/>
                                  </p:stCondLst>
                                  <p:childTnLst>
                                    <p:set>
                                      <p:cBhvr>
                                        <p:cTn id="319" dur="1" fill="hold">
                                          <p:stCondLst>
                                            <p:cond delay="0"/>
                                          </p:stCondLst>
                                        </p:cTn>
                                        <p:tgtEl>
                                          <p:spTgt spid="207"/>
                                        </p:tgtEl>
                                        <p:attrNameLst>
                                          <p:attrName>style.visibility</p:attrName>
                                        </p:attrNameLst>
                                      </p:cBhvr>
                                      <p:to>
                                        <p:strVal val="visible"/>
                                      </p:to>
                                    </p:set>
                                    <p:animEffect transition="in" filter="fade">
                                      <p:cBhvr>
                                        <p:cTn id="320" dur="500"/>
                                        <p:tgtEl>
                                          <p:spTgt spid="207"/>
                                        </p:tgtEl>
                                      </p:cBhvr>
                                    </p:animEffect>
                                  </p:childTnLst>
                                </p:cTn>
                              </p:par>
                              <p:par>
                                <p:cTn id="321" presetID="10" presetClass="entr" presetSubtype="0" fill="hold" grpId="0" nodeType="withEffect">
                                  <p:stCondLst>
                                    <p:cond delay="4000"/>
                                  </p:stCondLst>
                                  <p:childTnLst>
                                    <p:set>
                                      <p:cBhvr>
                                        <p:cTn id="322" dur="1" fill="hold">
                                          <p:stCondLst>
                                            <p:cond delay="0"/>
                                          </p:stCondLst>
                                        </p:cTn>
                                        <p:tgtEl>
                                          <p:spTgt spid="209"/>
                                        </p:tgtEl>
                                        <p:attrNameLst>
                                          <p:attrName>style.visibility</p:attrName>
                                        </p:attrNameLst>
                                      </p:cBhvr>
                                      <p:to>
                                        <p:strVal val="visible"/>
                                      </p:to>
                                    </p:set>
                                    <p:animEffect transition="in" filter="fade">
                                      <p:cBhvr>
                                        <p:cTn id="323" dur="500"/>
                                        <p:tgtEl>
                                          <p:spTgt spid="209"/>
                                        </p:tgtEl>
                                      </p:cBhvr>
                                    </p:animEffect>
                                  </p:childTnLst>
                                </p:cTn>
                              </p:par>
                              <p:par>
                                <p:cTn id="324" presetID="10" presetClass="entr" presetSubtype="0" fill="hold" nodeType="withEffect">
                                  <p:stCondLst>
                                    <p:cond delay="1500"/>
                                  </p:stCondLst>
                                  <p:childTnLst>
                                    <p:set>
                                      <p:cBhvr>
                                        <p:cTn id="325" dur="1" fill="hold">
                                          <p:stCondLst>
                                            <p:cond delay="0"/>
                                          </p:stCondLst>
                                        </p:cTn>
                                        <p:tgtEl>
                                          <p:spTgt spid="24"/>
                                        </p:tgtEl>
                                        <p:attrNameLst>
                                          <p:attrName>style.visibility</p:attrName>
                                        </p:attrNameLst>
                                      </p:cBhvr>
                                      <p:to>
                                        <p:strVal val="visible"/>
                                      </p:to>
                                    </p:set>
                                    <p:animEffect transition="in" filter="fade">
                                      <p:cBhvr>
                                        <p:cTn id="3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3" grpId="0" animBg="1"/>
      <p:bldP spid="18" grpId="0" animBg="1"/>
      <p:bldP spid="19" grpId="0" animBg="1"/>
      <p:bldP spid="22" grpId="0" animBg="1"/>
      <p:bldP spid="23" grpId="0" animBg="1"/>
      <p:bldP spid="27" grpId="0" animBg="1"/>
      <p:bldP spid="28" grpId="0" animBg="1"/>
      <p:bldP spid="32" grpId="0" animBg="1"/>
      <p:bldP spid="33" grpId="0" animBg="1"/>
      <p:bldP spid="34" grpId="0" animBg="1"/>
      <p:bldP spid="35" grpId="0" animBg="1"/>
      <p:bldP spid="36" grpId="0" animBg="1"/>
      <p:bldP spid="37" grpId="0" animBg="1"/>
      <p:bldP spid="40" grpId="0" animBg="1"/>
      <p:bldP spid="42" grpId="0" animBg="1"/>
      <p:bldP spid="43" grpId="0" animBg="1"/>
      <p:bldP spid="46" grpId="0" animBg="1"/>
      <p:bldP spid="48" grpId="0" animBg="1"/>
      <p:bldP spid="49" grpId="0" animBg="1"/>
      <p:bldP spid="50" grpId="0" animBg="1"/>
      <p:bldP spid="51" grpId="0" animBg="1"/>
      <p:bldP spid="52" grpId="0" animBg="1"/>
      <p:bldP spid="55" grpId="0" animBg="1"/>
      <p:bldP spid="56" grpId="0" animBg="1"/>
      <p:bldP spid="59" grpId="0" animBg="1"/>
      <p:bldP spid="61" grpId="0" animBg="1"/>
      <p:bldP spid="63" grpId="0" animBg="1"/>
      <p:bldP spid="67" grpId="0" animBg="1"/>
      <p:bldP spid="68" grpId="0" animBg="1"/>
      <p:bldP spid="70" grpId="0" animBg="1"/>
      <p:bldP spid="73" grpId="0" animBg="1"/>
      <p:bldP spid="75" grpId="0" animBg="1"/>
      <p:bldP spid="80" grpId="0" animBg="1"/>
      <p:bldP spid="81" grpId="0" animBg="1"/>
      <p:bldP spid="82" grpId="0" animBg="1"/>
      <p:bldP spid="84" grpId="0" animBg="1"/>
      <p:bldP spid="87" grpId="0" animBg="1"/>
      <p:bldP spid="88" grpId="0" animBg="1"/>
      <p:bldP spid="98" grpId="0" animBg="1"/>
      <p:bldP spid="101" grpId="0" animBg="1"/>
      <p:bldP spid="102" grpId="0" animBg="1"/>
      <p:bldP spid="103" grpId="0" animBg="1"/>
      <p:bldP spid="104" grpId="0" animBg="1"/>
      <p:bldP spid="105" grpId="0" animBg="1"/>
      <p:bldP spid="107" grpId="0" animBg="1"/>
      <p:bldP spid="109" grpId="0" animBg="1"/>
      <p:bldP spid="112" grpId="0" animBg="1"/>
      <p:bldP spid="113" grpId="0" animBg="1"/>
      <p:bldP spid="115" grpId="0" animBg="1"/>
      <p:bldP spid="116" grpId="0" animBg="1"/>
      <p:bldP spid="117" grpId="0" animBg="1"/>
      <p:bldP spid="118" grpId="0" animBg="1"/>
      <p:bldP spid="119" grpId="0" animBg="1"/>
      <p:bldP spid="122" grpId="0" animBg="1"/>
      <p:bldP spid="123" grpId="0" animBg="1"/>
      <p:bldP spid="124" grpId="0" animBg="1"/>
      <p:bldP spid="125" grpId="0" animBg="1"/>
      <p:bldP spid="126" grpId="0" animBg="1"/>
      <p:bldP spid="128" grpId="0" animBg="1"/>
      <p:bldP spid="129" grpId="0" animBg="1"/>
      <p:bldP spid="132" grpId="0" animBg="1"/>
      <p:bldP spid="133" grpId="0" animBg="1"/>
      <p:bldP spid="134" grpId="0" animBg="1"/>
      <p:bldP spid="137" grpId="0" animBg="1"/>
      <p:bldP spid="138" grpId="0" animBg="1"/>
      <p:bldP spid="139" grpId="0" animBg="1"/>
      <p:bldP spid="144" grpId="0" animBg="1"/>
      <p:bldP spid="145" grpId="0" animBg="1"/>
      <p:bldP spid="146" grpId="0" animBg="1"/>
      <p:bldP spid="147" grpId="0" animBg="1"/>
      <p:bldP spid="148" grpId="0" animBg="1"/>
      <p:bldP spid="153" grpId="0" animBg="1"/>
      <p:bldP spid="155" grpId="0" animBg="1"/>
      <p:bldP spid="156" grpId="0" animBg="1"/>
      <p:bldP spid="159" grpId="0" animBg="1"/>
      <p:bldP spid="160" grpId="0" animBg="1"/>
      <p:bldP spid="163" grpId="0" animBg="1"/>
      <p:bldP spid="164" grpId="0" animBg="1"/>
      <p:bldP spid="165" grpId="0" animBg="1"/>
      <p:bldP spid="170" grpId="0" animBg="1"/>
      <p:bldP spid="171" grpId="0" animBg="1"/>
      <p:bldP spid="172" grpId="0" animBg="1"/>
      <p:bldP spid="173" grpId="0" animBg="1"/>
      <p:bldP spid="174" grpId="0" animBg="1"/>
      <p:bldP spid="175" grpId="0" animBg="1"/>
      <p:bldP spid="184" grpId="0"/>
      <p:bldP spid="186" grpId="0"/>
      <p:bldP spid="194" grpId="0" animBg="1"/>
      <p:bldP spid="195" grpId="0" animBg="1"/>
      <p:bldP spid="196" grpId="0" animBg="1"/>
      <p:bldP spid="197" grpId="0" animBg="1"/>
      <p:bldP spid="198" grpId="0" animBg="1"/>
      <p:bldP spid="199" grpId="0" animBg="1"/>
      <p:bldP spid="200" grpId="0" animBg="1"/>
      <p:bldP spid="201" grpId="0" animBg="1"/>
      <p:bldP spid="204" grpId="0" animBg="1"/>
      <p:bldP spid="205" grpId="0"/>
      <p:bldP spid="208" grpId="0" animBg="1"/>
      <p:bldP spid="20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185737"/>
            <a:ext cx="9753600" cy="6486525"/>
          </a:xfrm>
          <a:prstGeom prst="rect">
            <a:avLst/>
          </a:prstGeom>
        </p:spPr>
      </p:pic>
      <p:pic>
        <p:nvPicPr>
          <p:cNvPr id="3" name="Picture 2"/>
          <p:cNvPicPr>
            <a:picLocks noChangeAspect="1"/>
          </p:cNvPicPr>
          <p:nvPr/>
        </p:nvPicPr>
        <p:blipFill>
          <a:blip r:embed="rId3"/>
          <a:stretch>
            <a:fillRect/>
          </a:stretch>
        </p:blipFill>
        <p:spPr>
          <a:xfrm>
            <a:off x="79075" y="1049008"/>
            <a:ext cx="5712345" cy="3781784"/>
          </a:xfrm>
          <a:prstGeom prst="rect">
            <a:avLst/>
          </a:prstGeom>
        </p:spPr>
      </p:pic>
      <p:pic>
        <p:nvPicPr>
          <p:cNvPr id="5" name="Picture 4"/>
          <p:cNvPicPr>
            <a:picLocks noChangeAspect="1"/>
          </p:cNvPicPr>
          <p:nvPr/>
        </p:nvPicPr>
        <p:blipFill>
          <a:blip r:embed="rId4"/>
          <a:stretch>
            <a:fillRect/>
          </a:stretch>
        </p:blipFill>
        <p:spPr>
          <a:xfrm>
            <a:off x="5698465" y="1049008"/>
            <a:ext cx="5844397" cy="3890177"/>
          </a:xfrm>
          <a:prstGeom prst="rect">
            <a:avLst/>
          </a:prstGeom>
        </p:spPr>
      </p:pic>
      <p:pic>
        <p:nvPicPr>
          <p:cNvPr id="6" name="Picture 5"/>
          <p:cNvPicPr>
            <a:picLocks noChangeAspect="1"/>
          </p:cNvPicPr>
          <p:nvPr/>
        </p:nvPicPr>
        <p:blipFill>
          <a:blip r:embed="rId5"/>
          <a:stretch>
            <a:fillRect/>
          </a:stretch>
        </p:blipFill>
        <p:spPr>
          <a:xfrm>
            <a:off x="7058135" y="573903"/>
            <a:ext cx="2647950" cy="4943475"/>
          </a:xfrm>
          <a:prstGeom prst="rect">
            <a:avLst/>
          </a:prstGeom>
        </p:spPr>
      </p:pic>
      <p:pic>
        <p:nvPicPr>
          <p:cNvPr id="7" name="Picture 6"/>
          <p:cNvPicPr>
            <a:picLocks noChangeAspect="1"/>
          </p:cNvPicPr>
          <p:nvPr/>
        </p:nvPicPr>
        <p:blipFill>
          <a:blip r:embed="rId6"/>
          <a:stretch>
            <a:fillRect/>
          </a:stretch>
        </p:blipFill>
        <p:spPr>
          <a:xfrm>
            <a:off x="1623703" y="744603"/>
            <a:ext cx="3670259" cy="4194582"/>
          </a:xfrm>
          <a:prstGeom prst="rect">
            <a:avLst/>
          </a:prstGeom>
        </p:spPr>
      </p:pic>
      <p:pic>
        <p:nvPicPr>
          <p:cNvPr id="8" name="Picture 7"/>
          <p:cNvPicPr>
            <a:picLocks noChangeAspect="1"/>
          </p:cNvPicPr>
          <p:nvPr/>
        </p:nvPicPr>
        <p:blipFill>
          <a:blip r:embed="rId7"/>
          <a:stretch>
            <a:fillRect/>
          </a:stretch>
        </p:blipFill>
        <p:spPr>
          <a:xfrm>
            <a:off x="1126245" y="967094"/>
            <a:ext cx="3686575" cy="4838630"/>
          </a:xfrm>
          <a:prstGeom prst="rect">
            <a:avLst/>
          </a:prstGeom>
        </p:spPr>
      </p:pic>
      <p:pic>
        <p:nvPicPr>
          <p:cNvPr id="10" name="Picture 9"/>
          <p:cNvPicPr>
            <a:picLocks noChangeAspect="1"/>
          </p:cNvPicPr>
          <p:nvPr/>
        </p:nvPicPr>
        <p:blipFill>
          <a:blip r:embed="rId8"/>
          <a:stretch>
            <a:fillRect/>
          </a:stretch>
        </p:blipFill>
        <p:spPr>
          <a:xfrm>
            <a:off x="7379541" y="2143124"/>
            <a:ext cx="2381250" cy="2571750"/>
          </a:xfrm>
          <a:prstGeom prst="rect">
            <a:avLst/>
          </a:prstGeom>
        </p:spPr>
      </p:pic>
      <p:pic>
        <p:nvPicPr>
          <p:cNvPr id="11" name="Picture 3"/>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30057" y="1301124"/>
            <a:ext cx="5588716" cy="419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10"/>
          <a:stretch>
            <a:fillRect/>
          </a:stretch>
        </p:blipFill>
        <p:spPr>
          <a:xfrm>
            <a:off x="5859990" y="1293159"/>
            <a:ext cx="5943600" cy="4186500"/>
          </a:xfrm>
          <a:prstGeom prst="rect">
            <a:avLst/>
          </a:prstGeom>
        </p:spPr>
      </p:pic>
    </p:spTree>
    <p:extLst>
      <p:ext uri="{BB962C8B-B14F-4D97-AF65-F5344CB8AC3E}">
        <p14:creationId xmlns:p14="http://schemas.microsoft.com/office/powerpoint/2010/main" val="421869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3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fltVal val="0"/>
                                          </p:val>
                                        </p:tav>
                                        <p:tav tm="100000">
                                          <p:val>
                                            <p:strVal val="#ppt_w"/>
                                          </p:val>
                                        </p:tav>
                                      </p:tavLst>
                                    </p:anim>
                                    <p:anim calcmode="lin" valueType="num">
                                      <p:cBhvr>
                                        <p:cTn id="44" dur="1000" fill="hold"/>
                                        <p:tgtEl>
                                          <p:spTgt spid="13"/>
                                        </p:tgtEl>
                                        <p:attrNameLst>
                                          <p:attrName>ppt_h</p:attrName>
                                        </p:attrNameLst>
                                      </p:cBhvr>
                                      <p:tavLst>
                                        <p:tav tm="0">
                                          <p:val>
                                            <p:fltVal val="0"/>
                                          </p:val>
                                        </p:tav>
                                        <p:tav tm="100000">
                                          <p:val>
                                            <p:strVal val="#ppt_h"/>
                                          </p:val>
                                        </p:tav>
                                      </p:tavLst>
                                    </p:anim>
                                    <p:anim calcmode="lin" valueType="num">
                                      <p:cBhvr>
                                        <p:cTn id="45" dur="1000" fill="hold"/>
                                        <p:tgtEl>
                                          <p:spTgt spid="13"/>
                                        </p:tgtEl>
                                        <p:attrNameLst>
                                          <p:attrName>style.rotation</p:attrName>
                                        </p:attrNameLst>
                                      </p:cBhvr>
                                      <p:tavLst>
                                        <p:tav tm="0">
                                          <p:val>
                                            <p:fltVal val="90"/>
                                          </p:val>
                                        </p:tav>
                                        <p:tav tm="100000">
                                          <p:val>
                                            <p:fltVal val="0"/>
                                          </p:val>
                                        </p:tav>
                                      </p:tavLst>
                                    </p:anim>
                                    <p:animEffect transition="in" filter="fade">
                                      <p:cBhvr>
                                        <p:cTn id="4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69964" y="1113521"/>
            <a:ext cx="3045856" cy="364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7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87234" y="1113521"/>
            <a:ext cx="3336006" cy="364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831858" y="1295043"/>
            <a:ext cx="3681898" cy="3447492"/>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sp>
        <p:nvSpPr>
          <p:cNvPr id="6" name="Freeform 5"/>
          <p:cNvSpPr/>
          <p:nvPr/>
        </p:nvSpPr>
        <p:spPr>
          <a:xfrm>
            <a:off x="869020" y="2582851"/>
            <a:ext cx="3581847" cy="2118235"/>
          </a:xfrm>
          <a:custGeom>
            <a:avLst/>
            <a:gdLst>
              <a:gd name="connsiteX0" fmla="*/ 0 w 1507067"/>
              <a:gd name="connsiteY0" fmla="*/ 1744133 h 1744133"/>
              <a:gd name="connsiteX1" fmla="*/ 254000 w 1507067"/>
              <a:gd name="connsiteY1" fmla="*/ 524933 h 1744133"/>
              <a:gd name="connsiteX2" fmla="*/ 1507067 w 1507067"/>
              <a:gd name="connsiteY2" fmla="*/ 0 h 1744133"/>
            </a:gdLst>
            <a:ahLst/>
            <a:cxnLst>
              <a:cxn ang="0">
                <a:pos x="connsiteX0" y="connsiteY0"/>
              </a:cxn>
              <a:cxn ang="0">
                <a:pos x="connsiteX1" y="connsiteY1"/>
              </a:cxn>
              <a:cxn ang="0">
                <a:pos x="connsiteX2" y="connsiteY2"/>
              </a:cxn>
            </a:cxnLst>
            <a:rect l="l" t="t" r="r" b="b"/>
            <a:pathLst>
              <a:path w="1507067" h="1744133">
                <a:moveTo>
                  <a:pt x="0" y="1744133"/>
                </a:moveTo>
                <a:cubicBezTo>
                  <a:pt x="1411" y="1279877"/>
                  <a:pt x="2822" y="815622"/>
                  <a:pt x="254000" y="524933"/>
                </a:cubicBezTo>
                <a:cubicBezTo>
                  <a:pt x="505178" y="234244"/>
                  <a:pt x="1006122" y="117122"/>
                  <a:pt x="1507067" y="0"/>
                </a:cubicBezTo>
              </a:path>
            </a:pathLst>
          </a:custGeom>
          <a:noFill/>
          <a:ln w="25400">
            <a:solidFill>
              <a:srgbClr val="00206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sp>
        <p:nvSpPr>
          <p:cNvPr id="7" name="Freeform 6"/>
          <p:cNvSpPr/>
          <p:nvPr/>
        </p:nvSpPr>
        <p:spPr>
          <a:xfrm>
            <a:off x="837576" y="1769574"/>
            <a:ext cx="3674752" cy="2900067"/>
          </a:xfrm>
          <a:custGeom>
            <a:avLst/>
            <a:gdLst>
              <a:gd name="connsiteX0" fmla="*/ 0 w 2116667"/>
              <a:gd name="connsiteY0" fmla="*/ 2201334 h 2201334"/>
              <a:gd name="connsiteX1" fmla="*/ 1439333 w 2116667"/>
              <a:gd name="connsiteY1" fmla="*/ 541867 h 2201334"/>
              <a:gd name="connsiteX2" fmla="*/ 2116667 w 2116667"/>
              <a:gd name="connsiteY2" fmla="*/ 0 h 2201334"/>
            </a:gdLst>
            <a:ahLst/>
            <a:cxnLst>
              <a:cxn ang="0">
                <a:pos x="connsiteX0" y="connsiteY0"/>
              </a:cxn>
              <a:cxn ang="0">
                <a:pos x="connsiteX1" y="connsiteY1"/>
              </a:cxn>
              <a:cxn ang="0">
                <a:pos x="connsiteX2" y="connsiteY2"/>
              </a:cxn>
            </a:cxnLst>
            <a:rect l="l" t="t" r="r" b="b"/>
            <a:pathLst>
              <a:path w="2116667" h="2201334">
                <a:moveTo>
                  <a:pt x="0" y="2201334"/>
                </a:moveTo>
                <a:cubicBezTo>
                  <a:pt x="543277" y="1555045"/>
                  <a:pt x="1086555" y="908756"/>
                  <a:pt x="1439333" y="541867"/>
                </a:cubicBezTo>
                <a:cubicBezTo>
                  <a:pt x="1792111" y="174978"/>
                  <a:pt x="1954389" y="87489"/>
                  <a:pt x="2116667" y="0"/>
                </a:cubicBezTo>
              </a:path>
            </a:pathLst>
          </a:cu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sp>
        <p:nvSpPr>
          <p:cNvPr id="41991" name="TextBox 7"/>
          <p:cNvSpPr txBox="1">
            <a:spLocks noChangeArrowheads="1"/>
          </p:cNvSpPr>
          <p:nvPr/>
        </p:nvSpPr>
        <p:spPr bwMode="auto">
          <a:xfrm>
            <a:off x="1326399" y="4722524"/>
            <a:ext cx="1704184"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1" b="1"/>
              <a:t>Sampling Effort </a:t>
            </a:r>
          </a:p>
        </p:txBody>
      </p:sp>
      <p:sp>
        <p:nvSpPr>
          <p:cNvPr id="41992" name="TextBox 8"/>
          <p:cNvSpPr txBox="1">
            <a:spLocks noChangeArrowheads="1"/>
          </p:cNvSpPr>
          <p:nvPr/>
        </p:nvSpPr>
        <p:spPr bwMode="auto">
          <a:xfrm rot="16200000">
            <a:off x="-212161" y="2649679"/>
            <a:ext cx="1776448" cy="369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801" b="1"/>
              <a:t>Species Richness</a:t>
            </a:r>
          </a:p>
        </p:txBody>
      </p:sp>
      <p:sp>
        <p:nvSpPr>
          <p:cNvPr id="41993" name="AutoShape 4" descr="Image result for species abundance distribution mobsim"/>
          <p:cNvSpPr>
            <a:spLocks noChangeAspect="1" noChangeArrowheads="1"/>
          </p:cNvSpPr>
          <p:nvPr/>
        </p:nvSpPr>
        <p:spPr bwMode="auto">
          <a:xfrm>
            <a:off x="202962" y="947722"/>
            <a:ext cx="274427" cy="27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621"/>
          </a:p>
        </p:txBody>
      </p:sp>
      <p:sp>
        <p:nvSpPr>
          <p:cNvPr id="17" name="Rectangle 16"/>
          <p:cNvSpPr/>
          <p:nvPr/>
        </p:nvSpPr>
        <p:spPr>
          <a:xfrm>
            <a:off x="6830665" y="2561410"/>
            <a:ext cx="457379" cy="503117"/>
          </a:xfrm>
          <a:prstGeom prst="rect">
            <a:avLst/>
          </a:prstGeom>
          <a:noFill/>
          <a:ln w="25400">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sp>
        <p:nvSpPr>
          <p:cNvPr id="18" name="Rectangle 17"/>
          <p:cNvSpPr/>
          <p:nvPr/>
        </p:nvSpPr>
        <p:spPr>
          <a:xfrm>
            <a:off x="6383292" y="2179785"/>
            <a:ext cx="1332115" cy="1307817"/>
          </a:xfrm>
          <a:prstGeom prst="rect">
            <a:avLst/>
          </a:prstGeom>
          <a:noFill/>
          <a:ln w="25400">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sp>
        <p:nvSpPr>
          <p:cNvPr id="19" name="Rectangle 18"/>
          <p:cNvSpPr/>
          <p:nvPr/>
        </p:nvSpPr>
        <p:spPr>
          <a:xfrm>
            <a:off x="9970855" y="2582850"/>
            <a:ext cx="457379" cy="50311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sp>
        <p:nvSpPr>
          <p:cNvPr id="20" name="Rectangle 19"/>
          <p:cNvSpPr/>
          <p:nvPr/>
        </p:nvSpPr>
        <p:spPr>
          <a:xfrm>
            <a:off x="9534917" y="2316999"/>
            <a:ext cx="1330686" cy="130781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sp>
        <p:nvSpPr>
          <p:cNvPr id="41998" name="TextBox 20"/>
          <p:cNvSpPr txBox="1">
            <a:spLocks noChangeArrowheads="1"/>
          </p:cNvSpPr>
          <p:nvPr/>
        </p:nvSpPr>
        <p:spPr bwMode="auto">
          <a:xfrm>
            <a:off x="1259222" y="120152"/>
            <a:ext cx="10130937" cy="70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3962" b="1"/>
              <a:t>Scale-dependence is inevitable….</a:t>
            </a:r>
          </a:p>
        </p:txBody>
      </p:sp>
      <p:pic>
        <p:nvPicPr>
          <p:cNvPr id="44" name="Picture 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00568" y="3626245"/>
            <a:ext cx="318736" cy="35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ight Brace 3"/>
          <p:cNvSpPr/>
          <p:nvPr/>
        </p:nvSpPr>
        <p:spPr>
          <a:xfrm>
            <a:off x="2559893" y="2835838"/>
            <a:ext cx="333028" cy="264422"/>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621"/>
          </a:p>
        </p:txBody>
      </p:sp>
      <p:sp>
        <p:nvSpPr>
          <p:cNvPr id="46" name="Right Brace 45"/>
          <p:cNvSpPr/>
          <p:nvPr/>
        </p:nvSpPr>
        <p:spPr>
          <a:xfrm flipH="1">
            <a:off x="1303530" y="3297505"/>
            <a:ext cx="294438" cy="656052"/>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621"/>
          </a:p>
        </p:txBody>
      </p:sp>
      <p:sp>
        <p:nvSpPr>
          <p:cNvPr id="47" name="Right Brace 46"/>
          <p:cNvSpPr/>
          <p:nvPr/>
        </p:nvSpPr>
        <p:spPr>
          <a:xfrm>
            <a:off x="3843411" y="2165492"/>
            <a:ext cx="194386" cy="495970"/>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621"/>
          </a:p>
        </p:txBody>
      </p:sp>
      <p:pic>
        <p:nvPicPr>
          <p:cNvPr id="8" name="Picture 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077817" y="1998263"/>
            <a:ext cx="411641" cy="58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851471" y="2948753"/>
            <a:ext cx="524556" cy="38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9"/>
          <p:cNvSpPr/>
          <p:nvPr/>
        </p:nvSpPr>
        <p:spPr>
          <a:xfrm>
            <a:off x="4060666" y="2751509"/>
            <a:ext cx="2309762" cy="1317822"/>
          </a:xfrm>
          <a:custGeom>
            <a:avLst/>
            <a:gdLst>
              <a:gd name="connsiteX0" fmla="*/ 3166534 w 3166534"/>
              <a:gd name="connsiteY0" fmla="*/ 169333 h 1237179"/>
              <a:gd name="connsiteX1" fmla="*/ 897467 w 3166534"/>
              <a:gd name="connsiteY1" fmla="*/ 1236133 h 1237179"/>
              <a:gd name="connsiteX2" fmla="*/ 0 w 3166534"/>
              <a:gd name="connsiteY2" fmla="*/ 0 h 1237179"/>
            </a:gdLst>
            <a:ahLst/>
            <a:cxnLst>
              <a:cxn ang="0">
                <a:pos x="connsiteX0" y="connsiteY0"/>
              </a:cxn>
              <a:cxn ang="0">
                <a:pos x="connsiteX1" y="connsiteY1"/>
              </a:cxn>
              <a:cxn ang="0">
                <a:pos x="connsiteX2" y="connsiteY2"/>
              </a:cxn>
            </a:cxnLst>
            <a:rect l="l" t="t" r="r" b="b"/>
            <a:pathLst>
              <a:path w="3166534" h="1237179">
                <a:moveTo>
                  <a:pt x="3166534" y="169333"/>
                </a:moveTo>
                <a:cubicBezTo>
                  <a:pt x="2295878" y="716844"/>
                  <a:pt x="1425223" y="1264355"/>
                  <a:pt x="897467" y="1236133"/>
                </a:cubicBezTo>
                <a:cubicBezTo>
                  <a:pt x="369711" y="1207911"/>
                  <a:pt x="184855" y="603955"/>
                  <a:pt x="0" y="0"/>
                </a:cubicBezTo>
              </a:path>
            </a:pathLst>
          </a:custGeom>
          <a:noFill/>
          <a:ln w="25400">
            <a:prstDash val="dash"/>
            <a:tailEnd type="arrow" w="lg" len="lg"/>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sp>
        <p:nvSpPr>
          <p:cNvPr id="68" name="Freeform 67"/>
          <p:cNvSpPr/>
          <p:nvPr/>
        </p:nvSpPr>
        <p:spPr>
          <a:xfrm flipV="1">
            <a:off x="4573787" y="1223578"/>
            <a:ext cx="4961130" cy="483106"/>
          </a:xfrm>
          <a:custGeom>
            <a:avLst/>
            <a:gdLst>
              <a:gd name="connsiteX0" fmla="*/ 3166534 w 3166534"/>
              <a:gd name="connsiteY0" fmla="*/ 169333 h 1237179"/>
              <a:gd name="connsiteX1" fmla="*/ 897467 w 3166534"/>
              <a:gd name="connsiteY1" fmla="*/ 1236133 h 1237179"/>
              <a:gd name="connsiteX2" fmla="*/ 0 w 3166534"/>
              <a:gd name="connsiteY2" fmla="*/ 0 h 1237179"/>
            </a:gdLst>
            <a:ahLst/>
            <a:cxnLst>
              <a:cxn ang="0">
                <a:pos x="connsiteX0" y="connsiteY0"/>
              </a:cxn>
              <a:cxn ang="0">
                <a:pos x="connsiteX1" y="connsiteY1"/>
              </a:cxn>
              <a:cxn ang="0">
                <a:pos x="connsiteX2" y="connsiteY2"/>
              </a:cxn>
            </a:cxnLst>
            <a:rect l="l" t="t" r="r" b="b"/>
            <a:pathLst>
              <a:path w="3166534" h="1237179">
                <a:moveTo>
                  <a:pt x="3166534" y="169333"/>
                </a:moveTo>
                <a:cubicBezTo>
                  <a:pt x="2295878" y="716844"/>
                  <a:pt x="1425223" y="1264355"/>
                  <a:pt x="897467" y="1236133"/>
                </a:cubicBezTo>
                <a:cubicBezTo>
                  <a:pt x="369711" y="1207911"/>
                  <a:pt x="184855" y="603955"/>
                  <a:pt x="0" y="0"/>
                </a:cubicBezTo>
              </a:path>
            </a:pathLst>
          </a:custGeom>
          <a:noFill/>
          <a:ln w="25400">
            <a:solidFill>
              <a:srgbClr val="FF0000"/>
            </a:solidFill>
            <a:prstDash val="dash"/>
            <a:tailEnd type="arrow" w="lg" len="lg"/>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spTree>
    <p:extLst>
      <p:ext uri="{BB962C8B-B14F-4D97-AF65-F5344CB8AC3E}">
        <p14:creationId xmlns:p14="http://schemas.microsoft.com/office/powerpoint/2010/main" val="1043547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9970"/>
                                        </p:tgtEl>
                                        <p:attrNameLst>
                                          <p:attrName>style.visibility</p:attrName>
                                        </p:attrNameLst>
                                      </p:cBhvr>
                                      <p:to>
                                        <p:strVal val="visible"/>
                                      </p:to>
                                    </p:set>
                                    <p:animEffect transition="in" filter="fade">
                                      <p:cBhvr>
                                        <p:cTn id="7" dur="500"/>
                                        <p:tgtEl>
                                          <p:spTgt spid="399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25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250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9" presetClass="path" presetSubtype="0" accel="50000" decel="50000" fill="hold" nodeType="clickEffect">
                                  <p:stCondLst>
                                    <p:cond delay="0"/>
                                  </p:stCondLst>
                                  <p:childTnLst>
                                    <p:animMotion origin="layout" path="M -2.53224E-6 -4.50604E-6 L 0.35756 0.23198 " pathEditMode="relative" rAng="0" ptsTypes="AA">
                                      <p:cBhvr>
                                        <p:cTn id="43" dur="2000" fill="hold"/>
                                        <p:tgtEl>
                                          <p:spTgt spid="44"/>
                                        </p:tgtEl>
                                        <p:attrNameLst>
                                          <p:attrName>ppt_x</p:attrName>
                                          <p:attrName>ppt_y</p:attrName>
                                        </p:attrNameLst>
                                      </p:cBhvr>
                                      <p:rCtr x="17878" y="11588"/>
                                    </p:animMotion>
                                  </p:childTnLst>
                                </p:cTn>
                              </p:par>
                              <p:par>
                                <p:cTn id="44" presetID="49" presetClass="path" presetSubtype="0" accel="50000" decel="50000" fill="hold" nodeType="withEffect">
                                  <p:stCondLst>
                                    <p:cond delay="0"/>
                                  </p:stCondLst>
                                  <p:childTnLst>
                                    <p:animMotion origin="layout" path="M -0.00211 0.01542 L 0.19707 0.4331 " pathEditMode="relative" rAng="0" ptsTypes="AA">
                                      <p:cBhvr>
                                        <p:cTn id="45" dur="2000" fill="hold"/>
                                        <p:tgtEl>
                                          <p:spTgt spid="8"/>
                                        </p:tgtEl>
                                        <p:attrNameLst>
                                          <p:attrName>ppt_x</p:attrName>
                                          <p:attrName>ppt_y</p:attrName>
                                        </p:attrNameLst>
                                      </p:cBhvr>
                                      <p:rCtr x="9953" y="20884"/>
                                    </p:animMotion>
                                  </p:childTnLst>
                                </p:cTn>
                              </p:par>
                              <p:par>
                                <p:cTn id="46" presetID="49" presetClass="path" presetSubtype="0" accel="50000" decel="50000" fill="hold" nodeType="withEffect">
                                  <p:stCondLst>
                                    <p:cond delay="0"/>
                                  </p:stCondLst>
                                  <p:childTnLst>
                                    <p:animMotion origin="layout" path="M 0.00129 -0.01126 L 0.24291 0.30929 " pathEditMode="relative" rAng="0" ptsTypes="AA">
                                      <p:cBhvr>
                                        <p:cTn id="47" dur="2000" fill="hold"/>
                                        <p:tgtEl>
                                          <p:spTgt spid="48"/>
                                        </p:tgtEl>
                                        <p:attrNameLst>
                                          <p:attrName>ppt_x</p:attrName>
                                          <p:attrName>ppt_y</p:attrName>
                                        </p:attrNameLst>
                                      </p:cBhvr>
                                      <p:rCtr x="12075" y="16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 grpId="0" animBg="1"/>
      <p:bldP spid="46" grpId="0" animBg="1"/>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l="27673" r="10997" b="14256"/>
          <a:stretch>
            <a:fillRect/>
          </a:stretch>
        </p:blipFill>
        <p:spPr bwMode="auto">
          <a:xfrm>
            <a:off x="9231904" y="1740987"/>
            <a:ext cx="2101083" cy="1813793"/>
          </a:xfrm>
          <a:prstGeom prst="rect">
            <a:avLst/>
          </a:prstGeom>
          <a:noFill/>
          <a:ln>
            <a:noFill/>
          </a:ln>
          <a:effectLst>
            <a:outerShdw blurRad="2540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srcRect l="27708"/>
          <a:stretch>
            <a:fillRect/>
          </a:stretch>
        </p:blipFill>
        <p:spPr bwMode="auto">
          <a:xfrm>
            <a:off x="8161351" y="1470849"/>
            <a:ext cx="1795211" cy="1450747"/>
          </a:xfrm>
          <a:prstGeom prst="rect">
            <a:avLst/>
          </a:prstGeom>
          <a:noFill/>
          <a:ln>
            <a:noFill/>
          </a:ln>
          <a:effectLst>
            <a:outerShdw blurRad="254000" sx="102000" sy="102000" algn="ctr" rotWithShape="0">
              <a:srgbClr val="000000">
                <a:alpha val="39999"/>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a:srcRect l="29153" b="-2856"/>
          <a:stretch>
            <a:fillRect/>
          </a:stretch>
        </p:blipFill>
        <p:spPr bwMode="auto">
          <a:xfrm>
            <a:off x="7460990" y="990601"/>
            <a:ext cx="1463612" cy="1405010"/>
          </a:xfrm>
          <a:prstGeom prst="rect">
            <a:avLst/>
          </a:prstGeom>
          <a:noFill/>
          <a:ln>
            <a:noFill/>
          </a:ln>
          <a:effectLst>
            <a:outerShdw blurRad="2540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IMG_1076"/>
          <p:cNvPicPr>
            <a:picLocks noChangeAspect="1" noChangeArrowheads="1"/>
          </p:cNvPicPr>
          <p:nvPr/>
        </p:nvPicPr>
        <p:blipFill>
          <a:blip r:embed="rId5"/>
          <a:srcRect/>
          <a:stretch>
            <a:fillRect/>
          </a:stretch>
        </p:blipFill>
        <p:spPr bwMode="auto">
          <a:xfrm>
            <a:off x="7123674" y="889120"/>
            <a:ext cx="764680" cy="734664"/>
          </a:xfrm>
          <a:prstGeom prst="rect">
            <a:avLst/>
          </a:prstGeom>
          <a:noFill/>
          <a:ln w="9525">
            <a:solidFill>
              <a:srgbClr val="1C1C1C"/>
            </a:solidFill>
            <a:miter lim="800000"/>
            <a:headEnd/>
            <a:tailEnd/>
          </a:ln>
          <a:effectLst>
            <a:outerShdw blurRad="2540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Lst>
        </p:spPr>
      </p:pic>
      <p:pic>
        <p:nvPicPr>
          <p:cNvPr id="44038" name="Picture 1"/>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65904" y="820513"/>
            <a:ext cx="3141620" cy="209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965816" y="1676669"/>
            <a:ext cx="3333147" cy="182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67385" y="3547633"/>
            <a:ext cx="1180609" cy="3294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933855" y="4816859"/>
            <a:ext cx="3170206" cy="17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2" name="TextBox 15"/>
          <p:cNvSpPr txBox="1">
            <a:spLocks noChangeArrowheads="1"/>
          </p:cNvSpPr>
          <p:nvPr/>
        </p:nvSpPr>
        <p:spPr bwMode="auto">
          <a:xfrm>
            <a:off x="2565610" y="41541"/>
            <a:ext cx="4354847" cy="59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3241" b="1"/>
              <a:t>Multiple kinds of scale…</a:t>
            </a:r>
          </a:p>
        </p:txBody>
      </p:sp>
      <p:sp>
        <p:nvSpPr>
          <p:cNvPr id="17" name="Oval 16"/>
          <p:cNvSpPr/>
          <p:nvPr/>
        </p:nvSpPr>
        <p:spPr>
          <a:xfrm rot="1209944">
            <a:off x="6491920" y="667578"/>
            <a:ext cx="5812997" cy="3077300"/>
          </a:xfrm>
          <a:prstGeom prst="ellipse">
            <a:avLst/>
          </a:prstGeom>
          <a:solidFill>
            <a:schemeClr val="accent4">
              <a:lumMod val="40000"/>
              <a:lumOff val="60000"/>
              <a:alpha val="2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sp>
        <p:nvSpPr>
          <p:cNvPr id="4" name="TextBox 3"/>
          <p:cNvSpPr txBox="1">
            <a:spLocks noChangeArrowheads="1"/>
          </p:cNvSpPr>
          <p:nvPr/>
        </p:nvSpPr>
        <p:spPr bwMode="auto">
          <a:xfrm>
            <a:off x="2225435" y="4072190"/>
            <a:ext cx="1904945"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881" b="1"/>
              <a:t>Taxonomic </a:t>
            </a:r>
          </a:p>
        </p:txBody>
      </p:sp>
      <p:sp>
        <p:nvSpPr>
          <p:cNvPr id="44045" name="TextBox 14"/>
          <p:cNvSpPr txBox="1">
            <a:spLocks noChangeArrowheads="1"/>
          </p:cNvSpPr>
          <p:nvPr/>
        </p:nvSpPr>
        <p:spPr bwMode="auto">
          <a:xfrm>
            <a:off x="3669036" y="873398"/>
            <a:ext cx="1279261"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881" b="1">
                <a:solidFill>
                  <a:srgbClr val="0070C0"/>
                </a:solidFill>
              </a:rPr>
              <a:t>System</a:t>
            </a:r>
          </a:p>
        </p:txBody>
      </p:sp>
      <p:sp>
        <p:nvSpPr>
          <p:cNvPr id="18" name="TextBox 17"/>
          <p:cNvSpPr txBox="1">
            <a:spLocks noChangeArrowheads="1"/>
          </p:cNvSpPr>
          <p:nvPr/>
        </p:nvSpPr>
        <p:spPr bwMode="auto">
          <a:xfrm>
            <a:off x="8916026" y="809079"/>
            <a:ext cx="1314591"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881" b="1">
                <a:solidFill>
                  <a:srgbClr val="7030A0"/>
                </a:solidFill>
              </a:rPr>
              <a:t>Spatial </a:t>
            </a:r>
          </a:p>
        </p:txBody>
      </p:sp>
      <p:grpSp>
        <p:nvGrpSpPr>
          <p:cNvPr id="19" name="Group 18"/>
          <p:cNvGrpSpPr>
            <a:grpSpLocks/>
          </p:cNvGrpSpPr>
          <p:nvPr/>
        </p:nvGrpSpPr>
        <p:grpSpPr bwMode="auto">
          <a:xfrm>
            <a:off x="6544804" y="4080765"/>
            <a:ext cx="2832889" cy="2006527"/>
            <a:chOff x="7232096" y="4815968"/>
            <a:chExt cx="3756393" cy="2885799"/>
          </a:xfrm>
        </p:grpSpPr>
        <p:pic>
          <p:nvPicPr>
            <p:cNvPr id="44050" name="Picture 13"/>
            <p:cNvPicPr>
              <a:picLocks noChangeAspect="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232096" y="4815968"/>
              <a:ext cx="3756393"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1" name="Rectangle 15"/>
            <p:cNvSpPr>
              <a:spLocks noChangeArrowheads="1"/>
            </p:cNvSpPr>
            <p:nvPr/>
          </p:nvSpPr>
          <p:spPr bwMode="auto">
            <a:xfrm>
              <a:off x="8605987" y="7210246"/>
              <a:ext cx="1673420" cy="49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21" b="1"/>
                <a:t>J. Hagelüken</a:t>
              </a:r>
            </a:p>
          </p:txBody>
        </p:sp>
      </p:grpSp>
      <p:pic>
        <p:nvPicPr>
          <p:cNvPr id="20" name="Picture 19"/>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8698771" y="5222782"/>
            <a:ext cx="3453209" cy="161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a:spLocks noChangeArrowheads="1"/>
          </p:cNvSpPr>
          <p:nvPr/>
        </p:nvSpPr>
        <p:spPr bwMode="auto">
          <a:xfrm>
            <a:off x="9673559" y="4515276"/>
            <a:ext cx="1699504"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881" b="1">
                <a:solidFill>
                  <a:srgbClr val="C00000"/>
                </a:solidFill>
              </a:rPr>
              <a:t>Temporal </a:t>
            </a:r>
          </a:p>
        </p:txBody>
      </p:sp>
    </p:spTree>
    <p:extLst>
      <p:ext uri="{BB962C8B-B14F-4D97-AF65-F5344CB8AC3E}">
        <p14:creationId xmlns:p14="http://schemas.microsoft.com/office/powerpoint/2010/main" val="2148736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1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17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225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10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p:bldP spid="18"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68151" y="507451"/>
            <a:ext cx="6843527" cy="4452517"/>
          </a:xfrm>
          <a:prstGeom prst="rect">
            <a:avLst/>
          </a:prstGeom>
        </p:spPr>
      </p:pic>
      <p:pic>
        <p:nvPicPr>
          <p:cNvPr id="3" name="Picture 2"/>
          <p:cNvPicPr>
            <a:picLocks noChangeAspect="1"/>
          </p:cNvPicPr>
          <p:nvPr/>
        </p:nvPicPr>
        <p:blipFill>
          <a:blip r:embed="rId3"/>
          <a:stretch>
            <a:fillRect/>
          </a:stretch>
        </p:blipFill>
        <p:spPr>
          <a:xfrm>
            <a:off x="6981826" y="1879453"/>
            <a:ext cx="5210174" cy="3080515"/>
          </a:xfrm>
          <a:prstGeom prst="rect">
            <a:avLst/>
          </a:prstGeom>
        </p:spPr>
      </p:pic>
      <p:pic>
        <p:nvPicPr>
          <p:cNvPr id="4" name="Picture 3"/>
          <p:cNvPicPr>
            <a:picLocks noChangeAspect="1"/>
          </p:cNvPicPr>
          <p:nvPr/>
        </p:nvPicPr>
        <p:blipFill>
          <a:blip r:embed="rId4"/>
          <a:stretch>
            <a:fillRect/>
          </a:stretch>
        </p:blipFill>
        <p:spPr>
          <a:xfrm>
            <a:off x="1019907" y="3283363"/>
            <a:ext cx="4514117" cy="3490918"/>
          </a:xfrm>
          <a:prstGeom prst="rect">
            <a:avLst/>
          </a:prstGeom>
        </p:spPr>
      </p:pic>
      <p:cxnSp>
        <p:nvCxnSpPr>
          <p:cNvPr id="6" name="Straight Arrow Connector 5"/>
          <p:cNvCxnSpPr/>
          <p:nvPr/>
        </p:nvCxnSpPr>
        <p:spPr>
          <a:xfrm>
            <a:off x="4443046" y="1723292"/>
            <a:ext cx="2624504" cy="6839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648325" y="4859063"/>
            <a:ext cx="1828800" cy="90317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2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14661 -0.12454 " pathEditMode="relative" rAng="0" ptsTypes="AA">
                                      <p:cBhvr>
                                        <p:cTn id="6" dur="2000" fill="hold"/>
                                        <p:tgtEl>
                                          <p:spTgt spid="2"/>
                                        </p:tgtEl>
                                        <p:attrNameLst>
                                          <p:attrName>ppt_x</p:attrName>
                                          <p:attrName>ppt_y</p:attrName>
                                        </p:attrNameLst>
                                      </p:cBhvr>
                                      <p:rCtr x="-7331" y="-6227"/>
                                    </p:animMotion>
                                  </p:childTnLst>
                                </p:cTn>
                              </p:par>
                              <p:par>
                                <p:cTn id="7" presetID="6" presetClass="emph" presetSubtype="0" fill="hold" nodeType="withEffect">
                                  <p:stCondLst>
                                    <p:cond delay="0"/>
                                  </p:stCondLst>
                                  <p:childTnLst>
                                    <p:animScale>
                                      <p:cBhvr>
                                        <p:cTn id="8" dur="2000" fill="hold"/>
                                        <p:tgtEl>
                                          <p:spTgt spid="2"/>
                                        </p:tgtEl>
                                      </p:cBhvr>
                                      <p:by x="50000" y="50000"/>
                                    </p:animScale>
                                  </p:childTnLst>
                                </p:cTn>
                              </p:par>
                              <p:par>
                                <p:cTn id="9" presetID="10" presetClass="entr" presetSubtype="0" fill="hold" nodeType="withEffect">
                                  <p:stCondLst>
                                    <p:cond delay="18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18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3823" y="419124"/>
            <a:ext cx="11667162" cy="4401205"/>
          </a:xfrm>
          <a:prstGeom prst="rect">
            <a:avLst/>
          </a:prstGeom>
          <a:noFill/>
        </p:spPr>
        <p:txBody>
          <a:bodyPr wrap="square" rtlCol="0">
            <a:spAutoFit/>
          </a:bodyPr>
          <a:lstStyle/>
          <a:p>
            <a:r>
              <a:rPr lang="en-US" sz="4000" b="1" dirty="0" smtClean="0"/>
              <a:t>We need to avoid the temptation to think that </a:t>
            </a:r>
            <a:r>
              <a:rPr lang="en-US" sz="4000" b="1" u="sng" dirty="0" smtClean="0">
                <a:solidFill>
                  <a:srgbClr val="C00000"/>
                </a:solidFill>
              </a:rPr>
              <a:t>big data </a:t>
            </a:r>
            <a:r>
              <a:rPr lang="en-US" sz="4000" b="1" dirty="0" smtClean="0"/>
              <a:t>and</a:t>
            </a:r>
            <a:r>
              <a:rPr lang="en-US" sz="4000" b="1" dirty="0" smtClean="0">
                <a:solidFill>
                  <a:srgbClr val="0070C0"/>
                </a:solidFill>
              </a:rPr>
              <a:t> </a:t>
            </a:r>
            <a:r>
              <a:rPr lang="en-US" sz="4000" b="1" u="sng" dirty="0" smtClean="0">
                <a:solidFill>
                  <a:srgbClr val="0070C0"/>
                </a:solidFill>
              </a:rPr>
              <a:t>fancy computational tools</a:t>
            </a:r>
            <a:r>
              <a:rPr lang="en-US" sz="4000" b="1" u="sng" dirty="0" smtClean="0"/>
              <a:t> </a:t>
            </a:r>
            <a:r>
              <a:rPr lang="en-US" sz="4000" b="1" dirty="0" smtClean="0"/>
              <a:t>can solve the problems of biodiversity science without a solid conceptual foundation……</a:t>
            </a:r>
            <a:br>
              <a:rPr lang="en-US" sz="4000" b="1" dirty="0" smtClean="0"/>
            </a:br>
            <a:r>
              <a:rPr lang="en-US" sz="4000" dirty="0" smtClean="0"/>
              <a:t/>
            </a:r>
            <a:br>
              <a:rPr lang="en-US" sz="4000" dirty="0" smtClean="0"/>
            </a:br>
            <a:endParaRPr lang="en-US" sz="4000" dirty="0" smtClean="0"/>
          </a:p>
          <a:p>
            <a:r>
              <a:rPr lang="en-US" sz="4000" dirty="0" smtClean="0"/>
              <a:t>-requires explicit consideration of sampling and scaling</a:t>
            </a:r>
          </a:p>
        </p:txBody>
      </p:sp>
    </p:spTree>
    <p:extLst>
      <p:ext uri="{BB962C8B-B14F-4D97-AF65-F5344CB8AC3E}">
        <p14:creationId xmlns:p14="http://schemas.microsoft.com/office/powerpoint/2010/main" val="14906388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11699" y="853407"/>
            <a:ext cx="4765940" cy="364239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180" y="611851"/>
            <a:ext cx="4646227" cy="2748928"/>
          </a:xfrm>
          <a:prstGeom prst="rect">
            <a:avLst/>
          </a:prstGeom>
        </p:spPr>
      </p:pic>
      <p:cxnSp>
        <p:nvCxnSpPr>
          <p:cNvPr id="6" name="Straight Connector 5"/>
          <p:cNvCxnSpPr/>
          <p:nvPr/>
        </p:nvCxnSpPr>
        <p:spPr>
          <a:xfrm flipH="1" flipV="1">
            <a:off x="6464060" y="5527915"/>
            <a:ext cx="25880" cy="7575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533072" y="4587635"/>
            <a:ext cx="388188" cy="785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80886" y="3672297"/>
            <a:ext cx="1190445" cy="923330"/>
          </a:xfrm>
          <a:prstGeom prst="rect">
            <a:avLst/>
          </a:prstGeom>
          <a:noFill/>
          <a:ln>
            <a:solidFill>
              <a:schemeClr val="accent1">
                <a:shade val="50000"/>
              </a:schemeClr>
            </a:solidFill>
          </a:ln>
        </p:spPr>
        <p:txBody>
          <a:bodyPr wrap="square" rtlCol="0">
            <a:spAutoFit/>
          </a:bodyPr>
          <a:lstStyle/>
          <a:p>
            <a:r>
              <a:rPr lang="en-US" b="1" i="1" dirty="0" smtClean="0"/>
              <a:t>Number of species per area</a:t>
            </a:r>
            <a:endParaRPr lang="en-US" b="1" i="1" dirty="0"/>
          </a:p>
        </p:txBody>
      </p:sp>
      <p:cxnSp>
        <p:nvCxnSpPr>
          <p:cNvPr id="12" name="Straight Connector 11"/>
          <p:cNvCxnSpPr/>
          <p:nvPr/>
        </p:nvCxnSpPr>
        <p:spPr>
          <a:xfrm>
            <a:off x="6337180" y="4040579"/>
            <a:ext cx="34645" cy="22418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353907" y="6203431"/>
            <a:ext cx="5685693" cy="820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6389077" y="3905708"/>
            <a:ext cx="5357446" cy="2332892"/>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6378019" y="5066292"/>
            <a:ext cx="3434860" cy="1207477"/>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375588" y="5866560"/>
            <a:ext cx="1289537" cy="433753"/>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0058400" y="3671247"/>
            <a:ext cx="1295291" cy="369332"/>
          </a:xfrm>
          <a:prstGeom prst="rect">
            <a:avLst/>
          </a:prstGeom>
          <a:noFill/>
        </p:spPr>
        <p:txBody>
          <a:bodyPr wrap="none" rtlCol="0">
            <a:spAutoFit/>
          </a:bodyPr>
          <a:lstStyle/>
          <a:p>
            <a:r>
              <a:rPr lang="en-US" dirty="0" smtClean="0"/>
              <a:t>Large island</a:t>
            </a:r>
            <a:endParaRPr lang="en-US" dirty="0"/>
          </a:p>
        </p:txBody>
      </p:sp>
      <p:sp>
        <p:nvSpPr>
          <p:cNvPr id="18" name="TextBox 17"/>
          <p:cNvSpPr txBox="1"/>
          <p:nvPr/>
        </p:nvSpPr>
        <p:spPr>
          <a:xfrm>
            <a:off x="8775279" y="4638319"/>
            <a:ext cx="1580882" cy="369332"/>
          </a:xfrm>
          <a:prstGeom prst="rect">
            <a:avLst/>
          </a:prstGeom>
          <a:noFill/>
        </p:spPr>
        <p:txBody>
          <a:bodyPr wrap="none" rtlCol="0">
            <a:spAutoFit/>
          </a:bodyPr>
          <a:lstStyle/>
          <a:p>
            <a:r>
              <a:rPr lang="en-US" dirty="0" smtClean="0"/>
              <a:t>Medium island</a:t>
            </a:r>
            <a:endParaRPr lang="en-US" dirty="0"/>
          </a:p>
        </p:txBody>
      </p:sp>
      <p:sp>
        <p:nvSpPr>
          <p:cNvPr id="19" name="TextBox 18"/>
          <p:cNvSpPr txBox="1"/>
          <p:nvPr/>
        </p:nvSpPr>
        <p:spPr>
          <a:xfrm>
            <a:off x="7104194" y="5507263"/>
            <a:ext cx="1293944" cy="369332"/>
          </a:xfrm>
          <a:prstGeom prst="rect">
            <a:avLst/>
          </a:prstGeom>
          <a:noFill/>
        </p:spPr>
        <p:txBody>
          <a:bodyPr wrap="none" rtlCol="0">
            <a:spAutoFit/>
          </a:bodyPr>
          <a:lstStyle/>
          <a:p>
            <a:r>
              <a:rPr lang="en-US" dirty="0" smtClean="0"/>
              <a:t>Small island</a:t>
            </a:r>
            <a:endParaRPr lang="en-US" dirty="0"/>
          </a:p>
        </p:txBody>
      </p:sp>
      <p:sp>
        <p:nvSpPr>
          <p:cNvPr id="21" name="TextBox 20"/>
          <p:cNvSpPr txBox="1"/>
          <p:nvPr/>
        </p:nvSpPr>
        <p:spPr>
          <a:xfrm>
            <a:off x="1171958" y="-22223"/>
            <a:ext cx="5305042" cy="584775"/>
          </a:xfrm>
          <a:prstGeom prst="rect">
            <a:avLst/>
          </a:prstGeom>
          <a:noFill/>
        </p:spPr>
        <p:txBody>
          <a:bodyPr wrap="none" rtlCol="0">
            <a:spAutoFit/>
          </a:bodyPr>
          <a:lstStyle/>
          <a:p>
            <a:r>
              <a:rPr lang="en-US" sz="3200" b="1" dirty="0" smtClean="0"/>
              <a:t>Can’t we just correct for area?</a:t>
            </a:r>
            <a:endParaRPr lang="en-US" sz="3200" b="1" dirty="0"/>
          </a:p>
        </p:txBody>
      </p:sp>
      <p:sp>
        <p:nvSpPr>
          <p:cNvPr id="23" name="TextBox 22"/>
          <p:cNvSpPr txBox="1"/>
          <p:nvPr/>
        </p:nvSpPr>
        <p:spPr>
          <a:xfrm>
            <a:off x="8332566" y="6339933"/>
            <a:ext cx="1470467" cy="369332"/>
          </a:xfrm>
          <a:prstGeom prst="rect">
            <a:avLst/>
          </a:prstGeom>
          <a:noFill/>
        </p:spPr>
        <p:txBody>
          <a:bodyPr wrap="none" rtlCol="0">
            <a:spAutoFit/>
          </a:bodyPr>
          <a:lstStyle/>
          <a:p>
            <a:r>
              <a:rPr lang="en-US" dirty="0" smtClean="0"/>
              <a:t>Area sampled</a:t>
            </a:r>
            <a:endParaRPr lang="en-US" dirty="0"/>
          </a:p>
        </p:txBody>
      </p:sp>
      <p:sp>
        <p:nvSpPr>
          <p:cNvPr id="24" name="TextBox 23"/>
          <p:cNvSpPr txBox="1"/>
          <p:nvPr/>
        </p:nvSpPr>
        <p:spPr>
          <a:xfrm rot="16200000">
            <a:off x="5193764" y="5129893"/>
            <a:ext cx="1954381" cy="369332"/>
          </a:xfrm>
          <a:prstGeom prst="rect">
            <a:avLst/>
          </a:prstGeom>
          <a:noFill/>
        </p:spPr>
        <p:txBody>
          <a:bodyPr wrap="none" rtlCol="0">
            <a:spAutoFit/>
          </a:bodyPr>
          <a:lstStyle/>
          <a:p>
            <a:r>
              <a:rPr lang="en-US" dirty="0" smtClean="0"/>
              <a:t>Number of Species</a:t>
            </a:r>
            <a:endParaRPr lang="en-US" dirty="0"/>
          </a:p>
        </p:txBody>
      </p:sp>
      <p:pic>
        <p:nvPicPr>
          <p:cNvPr id="26" name="Picture 25"/>
          <p:cNvPicPr>
            <a:picLocks noChangeAspect="1"/>
          </p:cNvPicPr>
          <p:nvPr/>
        </p:nvPicPr>
        <p:blipFill>
          <a:blip r:embed="rId4"/>
          <a:stretch>
            <a:fillRect/>
          </a:stretch>
        </p:blipFill>
        <p:spPr>
          <a:xfrm>
            <a:off x="152505" y="1589190"/>
            <a:ext cx="5713193" cy="4279380"/>
          </a:xfrm>
          <a:prstGeom prst="rect">
            <a:avLst/>
          </a:prstGeom>
        </p:spPr>
      </p:pic>
      <p:pic>
        <p:nvPicPr>
          <p:cNvPr id="27" name="Picture 26"/>
          <p:cNvPicPr>
            <a:picLocks noChangeAspect="1"/>
          </p:cNvPicPr>
          <p:nvPr/>
        </p:nvPicPr>
        <p:blipFill>
          <a:blip r:embed="rId5"/>
          <a:stretch>
            <a:fillRect/>
          </a:stretch>
        </p:blipFill>
        <p:spPr>
          <a:xfrm>
            <a:off x="6197118" y="1576363"/>
            <a:ext cx="5850198" cy="4287168"/>
          </a:xfrm>
          <a:prstGeom prst="rect">
            <a:avLst/>
          </a:prstGeom>
        </p:spPr>
      </p:pic>
    </p:spTree>
    <p:extLst>
      <p:ext uri="{BB962C8B-B14F-4D97-AF65-F5344CB8AC3E}">
        <p14:creationId xmlns:p14="http://schemas.microsoft.com/office/powerpoint/2010/main" val="351737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p:bldP spid="18" grpId="0"/>
      <p:bldP spid="19" grpId="0"/>
      <p:bldP spid="23"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1895" y="1314890"/>
            <a:ext cx="4253925" cy="4423629"/>
          </a:xfrm>
          <a:prstGeom prst="rect">
            <a:avLst/>
          </a:prstGeom>
        </p:spPr>
      </p:pic>
      <p:pic>
        <p:nvPicPr>
          <p:cNvPr id="3" name="Picture 2"/>
          <p:cNvPicPr>
            <a:picLocks noChangeAspect="1"/>
          </p:cNvPicPr>
          <p:nvPr/>
        </p:nvPicPr>
        <p:blipFill>
          <a:blip r:embed="rId3"/>
          <a:stretch>
            <a:fillRect/>
          </a:stretch>
        </p:blipFill>
        <p:spPr>
          <a:xfrm>
            <a:off x="5406583" y="1126330"/>
            <a:ext cx="5858007" cy="5005021"/>
          </a:xfrm>
          <a:prstGeom prst="rect">
            <a:avLst/>
          </a:prstGeom>
        </p:spPr>
      </p:pic>
      <p:sp>
        <p:nvSpPr>
          <p:cNvPr id="4" name="TextBox 3"/>
          <p:cNvSpPr txBox="1"/>
          <p:nvPr/>
        </p:nvSpPr>
        <p:spPr>
          <a:xfrm>
            <a:off x="1728975" y="175759"/>
            <a:ext cx="8429231" cy="461665"/>
          </a:xfrm>
          <a:prstGeom prst="rect">
            <a:avLst/>
          </a:prstGeom>
          <a:noFill/>
        </p:spPr>
        <p:txBody>
          <a:bodyPr wrap="none" rtlCol="0">
            <a:spAutoFit/>
          </a:bodyPr>
          <a:lstStyle/>
          <a:p>
            <a:r>
              <a:rPr lang="en-US" sz="2400" b="1" dirty="0" smtClean="0"/>
              <a:t>Species Richness Estimators:  what is the </a:t>
            </a:r>
            <a:r>
              <a:rPr lang="en-US" sz="2400" b="1" u="sng" dirty="0" smtClean="0">
                <a:solidFill>
                  <a:schemeClr val="tx2"/>
                </a:solidFill>
              </a:rPr>
              <a:t>‘True’ </a:t>
            </a:r>
            <a:r>
              <a:rPr lang="en-US" sz="2400" b="1" dirty="0" smtClean="0"/>
              <a:t>species richness?</a:t>
            </a:r>
            <a:endParaRPr lang="en-US" sz="2400" b="1" dirty="0"/>
          </a:p>
        </p:txBody>
      </p:sp>
    </p:spTree>
    <p:extLst>
      <p:ext uri="{BB962C8B-B14F-4D97-AF65-F5344CB8AC3E}">
        <p14:creationId xmlns:p14="http://schemas.microsoft.com/office/powerpoint/2010/main" val="91958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0806" y="281354"/>
            <a:ext cx="7103098" cy="954107"/>
          </a:xfrm>
          <a:prstGeom prst="rect">
            <a:avLst/>
          </a:prstGeom>
          <a:noFill/>
        </p:spPr>
        <p:txBody>
          <a:bodyPr wrap="none" rtlCol="0">
            <a:spAutoFit/>
          </a:bodyPr>
          <a:lstStyle/>
          <a:p>
            <a:r>
              <a:rPr lang="en-US" sz="2800" b="1" dirty="0" smtClean="0"/>
              <a:t/>
            </a:r>
            <a:br>
              <a:rPr lang="en-US" sz="2800" b="1" dirty="0" smtClean="0"/>
            </a:br>
            <a:r>
              <a:rPr lang="en-US" sz="2800" b="1" dirty="0" smtClean="0"/>
              <a:t>Solutions are not as easy as they might seem…</a:t>
            </a:r>
            <a:endParaRPr lang="en-US" sz="2800" b="1" dirty="0"/>
          </a:p>
        </p:txBody>
      </p:sp>
      <p:sp>
        <p:nvSpPr>
          <p:cNvPr id="4" name="TextBox 3"/>
          <p:cNvSpPr txBox="1"/>
          <p:nvPr/>
        </p:nvSpPr>
        <p:spPr>
          <a:xfrm>
            <a:off x="433643" y="1767586"/>
            <a:ext cx="11418387"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t>Extrapolations and interpolations are still strongly biased by sample grain/extent</a:t>
            </a:r>
          </a:p>
          <a:p>
            <a:pPr marL="285750" indent="-285750">
              <a:buFont typeface="Arial" panose="020B0604020202020204" pitchFamily="34" charset="0"/>
              <a:buChar char="•"/>
            </a:pPr>
            <a:endParaRPr lang="en-US" sz="2400" b="1" dirty="0" smtClean="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smtClean="0"/>
              <a:t>Partitioning of scales (e.g., </a:t>
            </a:r>
            <a:r>
              <a:rPr lang="en-US" sz="2400" b="1" dirty="0" smtClean="0">
                <a:latin typeface="Symbol" panose="05050102010706020507" pitchFamily="18" charset="2"/>
              </a:rPr>
              <a:t>a</a:t>
            </a:r>
            <a:r>
              <a:rPr lang="en-US" sz="2400" b="1" dirty="0" smtClean="0"/>
              <a:t>-diversity, </a:t>
            </a:r>
            <a:r>
              <a:rPr lang="en-US" sz="2400" b="1" dirty="0" smtClean="0">
                <a:latin typeface="Symbol" panose="05050102010706020507" pitchFamily="18" charset="2"/>
              </a:rPr>
              <a:t>b</a:t>
            </a:r>
            <a:r>
              <a:rPr lang="en-US" sz="2400" b="1" dirty="0" smtClean="0"/>
              <a:t>-diversity, </a:t>
            </a:r>
            <a:r>
              <a:rPr lang="en-US" sz="2400" b="1" dirty="0" smtClean="0">
                <a:latin typeface="Symbol" panose="05050102010706020507" pitchFamily="18" charset="2"/>
              </a:rPr>
              <a:t>g</a:t>
            </a:r>
            <a:r>
              <a:rPr lang="en-US" sz="2400" b="1" dirty="0" smtClean="0"/>
              <a:t>-diversity) doesn’t account for non-</a:t>
            </a:r>
            <a:r>
              <a:rPr lang="en-US" sz="2400" b="1" dirty="0" err="1" smtClean="0"/>
              <a:t>linearities</a:t>
            </a:r>
            <a:r>
              <a:rPr lang="en-US" sz="2400" b="1" dirty="0" smtClean="0"/>
              <a:t> </a:t>
            </a:r>
          </a:p>
          <a:p>
            <a:pPr marL="285750" indent="-285750">
              <a:buFont typeface="Arial" panose="020B0604020202020204" pitchFamily="34" charset="0"/>
              <a:buChar char="•"/>
            </a:pPr>
            <a:endParaRPr lang="en-US" sz="2400" b="1" dirty="0" smtClean="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smtClean="0"/>
              <a:t>Explicit scaling exponents (e.g., species-accumulations, species-area relationships) are confounded by multiple factors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p:txBody>
      </p:sp>
    </p:spTree>
    <p:extLst>
      <p:ext uri="{BB962C8B-B14F-4D97-AF65-F5344CB8AC3E}">
        <p14:creationId xmlns:p14="http://schemas.microsoft.com/office/powerpoint/2010/main" val="3737367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2"/>
          <p:cNvSpPr/>
          <p:nvPr/>
        </p:nvSpPr>
        <p:spPr>
          <a:xfrm>
            <a:off x="-343633" y="-228883"/>
            <a:ext cx="6493119" cy="232560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21" dirty="0" smtClean="0"/>
              <a:t>What </a:t>
            </a:r>
            <a:endParaRPr lang="de-DE" sz="1621" dirty="0"/>
          </a:p>
        </p:txBody>
      </p:sp>
      <p:sp>
        <p:nvSpPr>
          <p:cNvPr id="3" name="Rechteck 2"/>
          <p:cNvSpPr/>
          <p:nvPr/>
        </p:nvSpPr>
        <p:spPr>
          <a:xfrm>
            <a:off x="1698381" y="6251130"/>
            <a:ext cx="10179293" cy="57489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621"/>
          </a:p>
        </p:txBody>
      </p:sp>
      <p:pic>
        <p:nvPicPr>
          <p:cNvPr id="10244" name="Picture 4" descr="Verschiedene Pillen und tabletten liegen auf einem Telle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393832" y="4006217"/>
            <a:ext cx="4034560" cy="2803904"/>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teratrees.files.wordpress.com/2012/03/forest-cloud.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34308" y="580753"/>
            <a:ext cx="4543366" cy="3031947"/>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borneo brunei deforestation tropical rainforest logging erosion land degradation rain forest horizontal"/>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4308" y="3855085"/>
            <a:ext cx="4543366" cy="2955036"/>
          </a:xfrm>
          <a:prstGeom prst="rect">
            <a:avLst/>
          </a:prstGeom>
          <a:noFill/>
          <a:extLst>
            <a:ext uri="{909E8E84-426E-40DD-AFC4-6F175D3DCCD1}">
              <a14:hiddenFill xmlns:a14="http://schemas.microsoft.com/office/drawing/2010/main">
                <a:solidFill>
                  <a:srgbClr val="FFFFFF"/>
                </a:solidFill>
              </a14:hiddenFill>
            </a:ext>
          </a:extLst>
        </p:spPr>
      </p:pic>
      <p:pic>
        <p:nvPicPr>
          <p:cNvPr id="17" name="Inhaltsplatzhalter 3"/>
          <p:cNvPicPr>
            <a:picLocks noChangeAspect="1"/>
          </p:cNvPicPr>
          <p:nvPr/>
        </p:nvPicPr>
        <p:blipFill rotWithShape="1">
          <a:blip r:embed="rId5" cstate="screen">
            <a:extLst>
              <a:ext uri="{28A0092B-C50C-407E-A947-70E740481C1C}">
                <a14:useLocalDpi xmlns:a14="http://schemas.microsoft.com/office/drawing/2010/main"/>
              </a:ext>
            </a:extLst>
          </a:blip>
          <a:srcRect t="8037" b="10709"/>
          <a:stretch/>
        </p:blipFill>
        <p:spPr>
          <a:xfrm>
            <a:off x="393832" y="698298"/>
            <a:ext cx="4070365" cy="2933481"/>
          </a:xfrm>
          <a:prstGeom prst="rect">
            <a:avLst/>
          </a:prstGeom>
        </p:spPr>
      </p:pic>
      <p:sp>
        <p:nvSpPr>
          <p:cNvPr id="4" name="TextBox 3"/>
          <p:cNvSpPr txBox="1"/>
          <p:nvPr/>
        </p:nvSpPr>
        <p:spPr>
          <a:xfrm>
            <a:off x="3305778" y="109913"/>
            <a:ext cx="4368696" cy="523220"/>
          </a:xfrm>
          <a:prstGeom prst="rect">
            <a:avLst/>
          </a:prstGeom>
          <a:noFill/>
        </p:spPr>
        <p:txBody>
          <a:bodyPr wrap="none" rtlCol="0">
            <a:spAutoFit/>
          </a:bodyPr>
          <a:lstStyle/>
          <a:p>
            <a:r>
              <a:rPr lang="en-US" sz="2800" b="1" dirty="0" smtClean="0"/>
              <a:t>What Good is Biodiversity??</a:t>
            </a:r>
            <a:endParaRPr lang="en-US" sz="2800" b="1" dirty="0"/>
          </a:p>
        </p:txBody>
      </p:sp>
      <p:pic>
        <p:nvPicPr>
          <p:cNvPr id="6" name="Picture 5"/>
          <p:cNvPicPr>
            <a:picLocks noChangeAspect="1"/>
          </p:cNvPicPr>
          <p:nvPr/>
        </p:nvPicPr>
        <p:blipFill>
          <a:blip r:embed="rId6"/>
          <a:stretch>
            <a:fillRect/>
          </a:stretch>
        </p:blipFill>
        <p:spPr>
          <a:xfrm>
            <a:off x="3556789" y="2161891"/>
            <a:ext cx="4294430" cy="2852271"/>
          </a:xfrm>
          <a:prstGeom prst="rect">
            <a:avLst/>
          </a:prstGeom>
        </p:spPr>
      </p:pic>
    </p:spTree>
    <p:extLst>
      <p:ext uri="{BB962C8B-B14F-4D97-AF65-F5344CB8AC3E}">
        <p14:creationId xmlns:p14="http://schemas.microsoft.com/office/powerpoint/2010/main" val="404458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7069"/>
          <a:stretch/>
        </p:blipFill>
        <p:spPr>
          <a:xfrm>
            <a:off x="731267" y="498728"/>
            <a:ext cx="9460551" cy="2976114"/>
          </a:xfrm>
          <a:prstGeom prst="rect">
            <a:avLst/>
          </a:prstGeom>
        </p:spPr>
      </p:pic>
      <p:sp>
        <p:nvSpPr>
          <p:cNvPr id="3" name="TextBox 2"/>
          <p:cNvSpPr txBox="1"/>
          <p:nvPr/>
        </p:nvSpPr>
        <p:spPr>
          <a:xfrm>
            <a:off x="4364966" y="129396"/>
            <a:ext cx="2561663" cy="369332"/>
          </a:xfrm>
          <a:prstGeom prst="rect">
            <a:avLst/>
          </a:prstGeom>
          <a:noFill/>
        </p:spPr>
        <p:txBody>
          <a:bodyPr wrap="none" rtlCol="0">
            <a:spAutoFit/>
          </a:bodyPr>
          <a:lstStyle/>
          <a:p>
            <a:r>
              <a:rPr lang="en-US" dirty="0" smtClean="0"/>
              <a:t>Evenness….and ‘diversity’</a:t>
            </a:r>
            <a:endParaRPr lang="en-US" dirty="0"/>
          </a:p>
        </p:txBody>
      </p:sp>
      <p:pic>
        <p:nvPicPr>
          <p:cNvPr id="7" name="Picture 6"/>
          <p:cNvPicPr>
            <a:picLocks noChangeAspect="1"/>
          </p:cNvPicPr>
          <p:nvPr/>
        </p:nvPicPr>
        <p:blipFill>
          <a:blip r:embed="rId3"/>
          <a:stretch>
            <a:fillRect/>
          </a:stretch>
        </p:blipFill>
        <p:spPr>
          <a:xfrm>
            <a:off x="4296203" y="3676455"/>
            <a:ext cx="2330677" cy="1230338"/>
          </a:xfrm>
          <a:prstGeom prst="rect">
            <a:avLst/>
          </a:prstGeom>
        </p:spPr>
      </p:pic>
      <p:pic>
        <p:nvPicPr>
          <p:cNvPr id="10" name="Picture 9"/>
          <p:cNvPicPr>
            <a:picLocks noChangeAspect="1"/>
          </p:cNvPicPr>
          <p:nvPr/>
        </p:nvPicPr>
        <p:blipFill>
          <a:blip r:embed="rId4"/>
          <a:stretch>
            <a:fillRect/>
          </a:stretch>
        </p:blipFill>
        <p:spPr>
          <a:xfrm>
            <a:off x="238896" y="1812404"/>
            <a:ext cx="10187652" cy="3865685"/>
          </a:xfrm>
          <a:prstGeom prst="rect">
            <a:avLst/>
          </a:prstGeom>
        </p:spPr>
      </p:pic>
      <p:pic>
        <p:nvPicPr>
          <p:cNvPr id="9" name="Picture 8"/>
          <p:cNvPicPr>
            <a:picLocks noChangeAspect="1"/>
          </p:cNvPicPr>
          <p:nvPr/>
        </p:nvPicPr>
        <p:blipFill>
          <a:blip r:embed="rId5"/>
          <a:stretch>
            <a:fillRect/>
          </a:stretch>
        </p:blipFill>
        <p:spPr>
          <a:xfrm>
            <a:off x="3368915" y="-273618"/>
            <a:ext cx="5194649" cy="6850263"/>
          </a:xfrm>
          <a:prstGeom prst="rect">
            <a:avLst/>
          </a:prstGeom>
        </p:spPr>
      </p:pic>
    </p:spTree>
    <p:extLst>
      <p:ext uri="{BB962C8B-B14F-4D97-AF65-F5344CB8AC3E}">
        <p14:creationId xmlns:p14="http://schemas.microsoft.com/office/powerpoint/2010/main" val="145600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10906" y="490613"/>
            <a:ext cx="8063744" cy="1593032"/>
          </a:xfrm>
          <a:prstGeom prst="rect">
            <a:avLst/>
          </a:prstGeom>
        </p:spPr>
      </p:pic>
      <p:pic>
        <p:nvPicPr>
          <p:cNvPr id="4" name="Picture 3"/>
          <p:cNvPicPr>
            <a:picLocks noChangeAspect="1"/>
          </p:cNvPicPr>
          <p:nvPr/>
        </p:nvPicPr>
        <p:blipFill>
          <a:blip r:embed="rId3"/>
          <a:stretch>
            <a:fillRect/>
          </a:stretch>
        </p:blipFill>
        <p:spPr>
          <a:xfrm>
            <a:off x="1088827" y="1679296"/>
            <a:ext cx="7842738" cy="1825244"/>
          </a:xfrm>
          <a:prstGeom prst="rect">
            <a:avLst/>
          </a:prstGeom>
        </p:spPr>
      </p:pic>
      <p:pic>
        <p:nvPicPr>
          <p:cNvPr id="6" name="Picture 5"/>
          <p:cNvPicPr>
            <a:picLocks noChangeAspect="1"/>
          </p:cNvPicPr>
          <p:nvPr/>
        </p:nvPicPr>
        <p:blipFill rotWithShape="1">
          <a:blip r:embed="rId4"/>
          <a:srcRect l="34551" t="41153" r="23112" b="31301"/>
          <a:stretch/>
        </p:blipFill>
        <p:spPr>
          <a:xfrm>
            <a:off x="2460084" y="3986950"/>
            <a:ext cx="5690994" cy="2082857"/>
          </a:xfrm>
          <a:prstGeom prst="rect">
            <a:avLst/>
          </a:prstGeom>
        </p:spPr>
      </p:pic>
    </p:spTree>
    <p:extLst>
      <p:ext uri="{BB962C8B-B14F-4D97-AF65-F5344CB8AC3E}">
        <p14:creationId xmlns:p14="http://schemas.microsoft.com/office/powerpoint/2010/main" val="4047607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042" t="19402" r="40016" b="47436"/>
          <a:stretch/>
        </p:blipFill>
        <p:spPr>
          <a:xfrm>
            <a:off x="0" y="0"/>
            <a:ext cx="6549939" cy="2265041"/>
          </a:xfrm>
          <a:prstGeom prst="rect">
            <a:avLst/>
          </a:prstGeom>
        </p:spPr>
      </p:pic>
      <p:pic>
        <p:nvPicPr>
          <p:cNvPr id="3" name="Picture 2"/>
          <p:cNvPicPr>
            <a:picLocks noChangeAspect="1"/>
          </p:cNvPicPr>
          <p:nvPr/>
        </p:nvPicPr>
        <p:blipFill rotWithShape="1">
          <a:blip r:embed="rId3"/>
          <a:srcRect t="46460"/>
          <a:stretch/>
        </p:blipFill>
        <p:spPr>
          <a:xfrm>
            <a:off x="5055751" y="133192"/>
            <a:ext cx="7162389" cy="1490281"/>
          </a:xfrm>
          <a:prstGeom prst="rect">
            <a:avLst/>
          </a:prstGeom>
        </p:spPr>
      </p:pic>
      <p:pic>
        <p:nvPicPr>
          <p:cNvPr id="4" name="Picture 3"/>
          <p:cNvPicPr>
            <a:picLocks noChangeAspect="1"/>
          </p:cNvPicPr>
          <p:nvPr/>
        </p:nvPicPr>
        <p:blipFill rotWithShape="1">
          <a:blip r:embed="rId4"/>
          <a:srcRect t="37564"/>
          <a:stretch/>
        </p:blipFill>
        <p:spPr>
          <a:xfrm>
            <a:off x="0" y="2625004"/>
            <a:ext cx="5754568" cy="1476035"/>
          </a:xfrm>
          <a:prstGeom prst="rect">
            <a:avLst/>
          </a:prstGeom>
        </p:spPr>
      </p:pic>
      <p:pic>
        <p:nvPicPr>
          <p:cNvPr id="5" name="Picture 4"/>
          <p:cNvPicPr>
            <a:picLocks noChangeAspect="1"/>
          </p:cNvPicPr>
          <p:nvPr/>
        </p:nvPicPr>
        <p:blipFill>
          <a:blip r:embed="rId5"/>
          <a:stretch>
            <a:fillRect/>
          </a:stretch>
        </p:blipFill>
        <p:spPr>
          <a:xfrm>
            <a:off x="5543223" y="1612412"/>
            <a:ext cx="5004882" cy="1796878"/>
          </a:xfrm>
          <a:prstGeom prst="rect">
            <a:avLst/>
          </a:prstGeom>
        </p:spPr>
      </p:pic>
      <p:pic>
        <p:nvPicPr>
          <p:cNvPr id="6" name="Picture 5"/>
          <p:cNvPicPr>
            <a:picLocks noChangeAspect="1"/>
          </p:cNvPicPr>
          <p:nvPr/>
        </p:nvPicPr>
        <p:blipFill>
          <a:blip r:embed="rId6"/>
          <a:stretch>
            <a:fillRect/>
          </a:stretch>
        </p:blipFill>
        <p:spPr>
          <a:xfrm>
            <a:off x="163064" y="4412317"/>
            <a:ext cx="6096448" cy="1920038"/>
          </a:xfrm>
          <a:prstGeom prst="rect">
            <a:avLst/>
          </a:prstGeom>
        </p:spPr>
      </p:pic>
      <p:pic>
        <p:nvPicPr>
          <p:cNvPr id="7" name="Picture 6"/>
          <p:cNvPicPr>
            <a:picLocks noChangeAspect="1"/>
          </p:cNvPicPr>
          <p:nvPr/>
        </p:nvPicPr>
        <p:blipFill rotWithShape="1">
          <a:blip r:embed="rId7"/>
          <a:srcRect l="780" t="49349" r="-780" b="-2613"/>
          <a:stretch/>
        </p:blipFill>
        <p:spPr>
          <a:xfrm>
            <a:off x="6078138" y="3303941"/>
            <a:ext cx="5529130" cy="1055158"/>
          </a:xfrm>
          <a:prstGeom prst="rect">
            <a:avLst/>
          </a:prstGeom>
        </p:spPr>
      </p:pic>
      <p:pic>
        <p:nvPicPr>
          <p:cNvPr id="8" name="Picture 7"/>
          <p:cNvPicPr>
            <a:picLocks noChangeAspect="1"/>
          </p:cNvPicPr>
          <p:nvPr/>
        </p:nvPicPr>
        <p:blipFill>
          <a:blip r:embed="rId8"/>
          <a:stretch>
            <a:fillRect/>
          </a:stretch>
        </p:blipFill>
        <p:spPr>
          <a:xfrm>
            <a:off x="6408245" y="4510507"/>
            <a:ext cx="5458063" cy="1509337"/>
          </a:xfrm>
          <a:prstGeom prst="rect">
            <a:avLst/>
          </a:prstGeom>
        </p:spPr>
      </p:pic>
    </p:spTree>
    <p:extLst>
      <p:ext uri="{BB962C8B-B14F-4D97-AF65-F5344CB8AC3E}">
        <p14:creationId xmlns:p14="http://schemas.microsoft.com/office/powerpoint/2010/main" val="11814975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1758" y="337404"/>
            <a:ext cx="3314700" cy="4752975"/>
          </a:xfrm>
          <a:prstGeom prst="rect">
            <a:avLst/>
          </a:prstGeom>
        </p:spPr>
      </p:pic>
      <p:pic>
        <p:nvPicPr>
          <p:cNvPr id="3" name="Picture 2"/>
          <p:cNvPicPr>
            <a:picLocks noChangeAspect="1"/>
          </p:cNvPicPr>
          <p:nvPr/>
        </p:nvPicPr>
        <p:blipFill>
          <a:blip r:embed="rId3"/>
          <a:stretch>
            <a:fillRect/>
          </a:stretch>
        </p:blipFill>
        <p:spPr>
          <a:xfrm>
            <a:off x="8861180" y="136117"/>
            <a:ext cx="3154973" cy="4118993"/>
          </a:xfrm>
          <a:prstGeom prst="rect">
            <a:avLst/>
          </a:prstGeom>
        </p:spPr>
      </p:pic>
      <p:pic>
        <p:nvPicPr>
          <p:cNvPr id="5" name="Picture 4"/>
          <p:cNvPicPr>
            <a:picLocks noChangeAspect="1"/>
          </p:cNvPicPr>
          <p:nvPr/>
        </p:nvPicPr>
        <p:blipFill rotWithShape="1">
          <a:blip r:embed="rId4"/>
          <a:srcRect l="-128" t="7437" r="50348" b="78696"/>
          <a:stretch/>
        </p:blipFill>
        <p:spPr>
          <a:xfrm>
            <a:off x="2020398" y="5431447"/>
            <a:ext cx="9103703" cy="1426553"/>
          </a:xfrm>
          <a:prstGeom prst="rect">
            <a:avLst/>
          </a:prstGeom>
        </p:spPr>
      </p:pic>
      <p:pic>
        <p:nvPicPr>
          <p:cNvPr id="3074" name="Picture 2" descr="http://homepages.together.net/~gentsmin/about.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73552" y="1356397"/>
            <a:ext cx="3422966" cy="348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4590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1474" y="1706021"/>
            <a:ext cx="6486525" cy="4861466"/>
          </a:xfrm>
          <a:prstGeom prst="rect">
            <a:avLst/>
          </a:prstGeom>
        </p:spPr>
      </p:pic>
      <p:pic>
        <p:nvPicPr>
          <p:cNvPr id="3" name="Picture 2"/>
          <p:cNvPicPr>
            <a:picLocks noChangeAspect="1"/>
          </p:cNvPicPr>
          <p:nvPr/>
        </p:nvPicPr>
        <p:blipFill>
          <a:blip r:embed="rId3"/>
          <a:stretch>
            <a:fillRect/>
          </a:stretch>
        </p:blipFill>
        <p:spPr>
          <a:xfrm>
            <a:off x="6989885" y="134647"/>
            <a:ext cx="4924725" cy="1748896"/>
          </a:xfrm>
          <a:prstGeom prst="rect">
            <a:avLst/>
          </a:prstGeom>
        </p:spPr>
      </p:pic>
      <p:sp>
        <p:nvSpPr>
          <p:cNvPr id="4" name="TextBox 3"/>
          <p:cNvSpPr txBox="1"/>
          <p:nvPr/>
        </p:nvSpPr>
        <p:spPr>
          <a:xfrm>
            <a:off x="597876" y="269631"/>
            <a:ext cx="5464894" cy="461665"/>
          </a:xfrm>
          <a:prstGeom prst="rect">
            <a:avLst/>
          </a:prstGeom>
          <a:noFill/>
        </p:spPr>
        <p:txBody>
          <a:bodyPr wrap="none" rtlCol="0">
            <a:spAutoFit/>
          </a:bodyPr>
          <a:lstStyle/>
          <a:p>
            <a:r>
              <a:rPr lang="en-US" sz="2400" b="1" dirty="0" smtClean="0"/>
              <a:t>Sample problems in genomics/genetics….</a:t>
            </a:r>
            <a:endParaRPr lang="en-US" sz="2400" b="1" dirty="0"/>
          </a:p>
        </p:txBody>
      </p:sp>
    </p:spTree>
    <p:extLst>
      <p:ext uri="{BB962C8B-B14F-4D97-AF65-F5344CB8AC3E}">
        <p14:creationId xmlns:p14="http://schemas.microsoft.com/office/powerpoint/2010/main" val="14149505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0881" y="1866749"/>
            <a:ext cx="5141968" cy="2529405"/>
          </a:xfrm>
          <a:prstGeom prst="rect">
            <a:avLst/>
          </a:prstGeom>
        </p:spPr>
      </p:pic>
      <p:pic>
        <p:nvPicPr>
          <p:cNvPr id="4" name="Picture 3"/>
          <p:cNvPicPr>
            <a:picLocks noChangeAspect="1"/>
          </p:cNvPicPr>
          <p:nvPr/>
        </p:nvPicPr>
        <p:blipFill rotWithShape="1">
          <a:blip r:embed="rId3"/>
          <a:srcRect t="13575" r="16962" b="21614"/>
          <a:stretch/>
        </p:blipFill>
        <p:spPr>
          <a:xfrm>
            <a:off x="5382849" y="3868616"/>
            <a:ext cx="6809151" cy="2989384"/>
          </a:xfrm>
          <a:prstGeom prst="rect">
            <a:avLst/>
          </a:prstGeom>
        </p:spPr>
      </p:pic>
      <p:sp>
        <p:nvSpPr>
          <p:cNvPr id="5" name="TextBox 4"/>
          <p:cNvSpPr txBox="1"/>
          <p:nvPr/>
        </p:nvSpPr>
        <p:spPr>
          <a:xfrm>
            <a:off x="2746830" y="164125"/>
            <a:ext cx="7124130" cy="523220"/>
          </a:xfrm>
          <a:prstGeom prst="rect">
            <a:avLst/>
          </a:prstGeom>
          <a:noFill/>
        </p:spPr>
        <p:txBody>
          <a:bodyPr wrap="none" rtlCol="0">
            <a:spAutoFit/>
          </a:bodyPr>
          <a:lstStyle/>
          <a:p>
            <a:r>
              <a:rPr lang="en-US" sz="2800" b="1" dirty="0" smtClean="0"/>
              <a:t>Other kinds of diversity—Ethnic, Language, </a:t>
            </a:r>
            <a:r>
              <a:rPr lang="en-US" sz="2800" b="1" dirty="0" err="1" smtClean="0"/>
              <a:t>etc</a:t>
            </a:r>
            <a:endParaRPr lang="en-US" sz="2800" b="1" dirty="0"/>
          </a:p>
        </p:txBody>
      </p:sp>
    </p:spTree>
    <p:extLst>
      <p:ext uri="{BB962C8B-B14F-4D97-AF65-F5344CB8AC3E}">
        <p14:creationId xmlns:p14="http://schemas.microsoft.com/office/powerpoint/2010/main" val="16769018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4851" y="1214072"/>
            <a:ext cx="8953500" cy="4467225"/>
          </a:xfrm>
          <a:prstGeom prst="rect">
            <a:avLst/>
          </a:prstGeom>
        </p:spPr>
      </p:pic>
      <p:pic>
        <p:nvPicPr>
          <p:cNvPr id="4" name="Picture 3"/>
          <p:cNvPicPr>
            <a:picLocks noChangeAspect="1"/>
          </p:cNvPicPr>
          <p:nvPr/>
        </p:nvPicPr>
        <p:blipFill>
          <a:blip r:embed="rId3"/>
          <a:stretch>
            <a:fillRect/>
          </a:stretch>
        </p:blipFill>
        <p:spPr>
          <a:xfrm>
            <a:off x="2262554" y="934015"/>
            <a:ext cx="5485488" cy="5871965"/>
          </a:xfrm>
          <a:prstGeom prst="rect">
            <a:avLst/>
          </a:prstGeom>
        </p:spPr>
      </p:pic>
      <p:sp>
        <p:nvSpPr>
          <p:cNvPr id="6" name="TextBox 5"/>
          <p:cNvSpPr txBox="1"/>
          <p:nvPr/>
        </p:nvSpPr>
        <p:spPr>
          <a:xfrm>
            <a:off x="1382382" y="173287"/>
            <a:ext cx="9965036" cy="461665"/>
          </a:xfrm>
          <a:prstGeom prst="rect">
            <a:avLst/>
          </a:prstGeom>
          <a:noFill/>
        </p:spPr>
        <p:txBody>
          <a:bodyPr wrap="none" rtlCol="0">
            <a:spAutoFit/>
          </a:bodyPr>
          <a:lstStyle/>
          <a:p>
            <a:r>
              <a:rPr lang="en-US" sz="2400" b="1" dirty="0" smtClean="0"/>
              <a:t>Economics has been doing something similar for some time (Gini Coefficient)</a:t>
            </a:r>
            <a:endParaRPr lang="en-US" sz="2400" b="1" dirty="0"/>
          </a:p>
        </p:txBody>
      </p:sp>
      <p:pic>
        <p:nvPicPr>
          <p:cNvPr id="2" name="Picture 1"/>
          <p:cNvPicPr>
            <a:picLocks noChangeAspect="1"/>
          </p:cNvPicPr>
          <p:nvPr/>
        </p:nvPicPr>
        <p:blipFill>
          <a:blip r:embed="rId4"/>
          <a:stretch>
            <a:fillRect/>
          </a:stretch>
        </p:blipFill>
        <p:spPr>
          <a:xfrm>
            <a:off x="1159644" y="634952"/>
            <a:ext cx="9074603" cy="6115494"/>
          </a:xfrm>
          <a:prstGeom prst="rect">
            <a:avLst/>
          </a:prstGeom>
        </p:spPr>
      </p:pic>
    </p:spTree>
    <p:extLst>
      <p:ext uri="{BB962C8B-B14F-4D97-AF65-F5344CB8AC3E}">
        <p14:creationId xmlns:p14="http://schemas.microsoft.com/office/powerpoint/2010/main" val="141297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387618"/>
            <a:ext cx="755650" cy="24352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TextBox 2"/>
          <p:cNvSpPr txBox="1"/>
          <p:nvPr/>
        </p:nvSpPr>
        <p:spPr>
          <a:xfrm>
            <a:off x="1336675" y="109407"/>
            <a:ext cx="8407999" cy="2062103"/>
          </a:xfrm>
          <a:prstGeom prst="rect">
            <a:avLst/>
          </a:prstGeom>
          <a:noFill/>
        </p:spPr>
        <p:txBody>
          <a:bodyPr wrap="square" rtlCol="0">
            <a:spAutoFit/>
          </a:bodyPr>
          <a:lstStyle/>
          <a:p>
            <a:r>
              <a:rPr lang="en-US" sz="3200" b="1" dirty="0" smtClean="0"/>
              <a:t>An example….</a:t>
            </a:r>
          </a:p>
          <a:p>
            <a:endParaRPr lang="en-US" sz="3200" b="1" dirty="0">
              <a:solidFill>
                <a:srgbClr val="C00000"/>
              </a:solidFill>
            </a:endParaRPr>
          </a:p>
          <a:p>
            <a:r>
              <a:rPr lang="en-US" sz="3200" b="1" dirty="0" smtClean="0">
                <a:solidFill>
                  <a:srgbClr val="C00000"/>
                </a:solidFill>
              </a:rPr>
              <a:t>Germany</a:t>
            </a:r>
            <a:r>
              <a:rPr lang="en-US" sz="3200" b="1" dirty="0" smtClean="0"/>
              <a:t> </a:t>
            </a:r>
            <a:r>
              <a:rPr lang="en-US" sz="3200" b="1" dirty="0"/>
              <a:t>vs. </a:t>
            </a:r>
            <a:r>
              <a:rPr lang="en-US" sz="3200" b="1" dirty="0">
                <a:solidFill>
                  <a:srgbClr val="002060"/>
                </a:solidFill>
              </a:rPr>
              <a:t>USA</a:t>
            </a:r>
          </a:p>
          <a:p>
            <a:r>
              <a:rPr lang="en-US" sz="3200" b="1" dirty="0"/>
              <a:t>						….in BEER!!</a:t>
            </a:r>
          </a:p>
        </p:txBody>
      </p:sp>
      <p:sp>
        <p:nvSpPr>
          <p:cNvPr id="7" name="TextBox 6"/>
          <p:cNvSpPr txBox="1"/>
          <p:nvPr/>
        </p:nvSpPr>
        <p:spPr>
          <a:xfrm>
            <a:off x="949570" y="2529839"/>
            <a:ext cx="9983615" cy="1754326"/>
          </a:xfrm>
          <a:prstGeom prst="rect">
            <a:avLst/>
          </a:prstGeom>
          <a:solidFill>
            <a:schemeClr val="bg1"/>
          </a:solidFill>
          <a:ln w="25400">
            <a:solidFill>
              <a:schemeClr val="accent1"/>
            </a:solidFill>
          </a:ln>
        </p:spPr>
        <p:txBody>
          <a:bodyPr wrap="square" rtlCol="0">
            <a:spAutoFit/>
          </a:bodyPr>
          <a:lstStyle/>
          <a:p>
            <a:r>
              <a:rPr lang="en-US" sz="3600" b="1" i="1" dirty="0">
                <a:effectLst>
                  <a:outerShdw blurRad="38100" dist="38100" dir="2700000" algn="tl">
                    <a:srgbClr val="000000">
                      <a:alpha val="43137"/>
                    </a:srgbClr>
                  </a:outerShdw>
                </a:effectLst>
              </a:rPr>
              <a:t>Leipzig has good beer….</a:t>
            </a:r>
            <a:r>
              <a:rPr lang="en-US" sz="3600" b="1" i="1" dirty="0" smtClean="0">
                <a:effectLst>
                  <a:outerShdw blurRad="38100" dist="38100" dir="2700000" algn="tl">
                    <a:srgbClr val="000000">
                      <a:alpha val="43137"/>
                    </a:srgbClr>
                  </a:outerShdw>
                </a:effectLst>
              </a:rPr>
              <a:t>but its diversity </a:t>
            </a:r>
            <a:r>
              <a:rPr lang="en-US" sz="3600" b="1" i="1" dirty="0">
                <a:effectLst>
                  <a:outerShdw blurRad="38100" dist="38100" dir="2700000" algn="tl">
                    <a:srgbClr val="000000">
                      <a:alpha val="43137"/>
                    </a:srgbClr>
                  </a:outerShdw>
                </a:effectLst>
              </a:rPr>
              <a:t>is low</a:t>
            </a:r>
          </a:p>
          <a:p>
            <a:endParaRPr lang="en-US" sz="3600" b="1" i="1" dirty="0">
              <a:effectLst>
                <a:outerShdw blurRad="38100" dist="38100" dir="2700000" algn="tl">
                  <a:srgbClr val="000000">
                    <a:alpha val="43137"/>
                  </a:srgbClr>
                </a:outerShdw>
              </a:effectLst>
            </a:endParaRPr>
          </a:p>
          <a:p>
            <a:pPr algn="r"/>
            <a:r>
              <a:rPr lang="en-US" sz="3600" b="1" i="1" dirty="0">
                <a:effectLst>
                  <a:outerShdw blurRad="38100" dist="38100" dir="2700000" algn="tl">
                    <a:srgbClr val="000000">
                      <a:alpha val="43137"/>
                    </a:srgbClr>
                  </a:outerShdw>
                </a:effectLst>
              </a:rPr>
              <a:t>	</a:t>
            </a:r>
            <a:r>
              <a:rPr lang="en-US" sz="2800" b="1" i="1" dirty="0" smtClean="0">
                <a:effectLst>
                  <a:outerShdw blurRad="38100" dist="38100" dir="2700000" algn="tl">
                    <a:srgbClr val="000000">
                      <a:alpha val="43137"/>
                    </a:srgbClr>
                  </a:outerShdw>
                </a:effectLst>
              </a:rPr>
              <a:t>-iDiv visitor from the U.S. </a:t>
            </a:r>
            <a:endParaRPr lang="en-US" sz="2800"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119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4910" y="1358350"/>
            <a:ext cx="4072882" cy="407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8974" y="1282871"/>
            <a:ext cx="5917858" cy="411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23271" y="1875723"/>
            <a:ext cx="5202280" cy="3472774"/>
          </a:xfrm>
          <a:prstGeom prst="rect">
            <a:avLst/>
          </a:prstGeom>
        </p:spPr>
      </p:pic>
      <p:sp>
        <p:nvSpPr>
          <p:cNvPr id="5" name="TextBox 4"/>
          <p:cNvSpPr txBox="1"/>
          <p:nvPr/>
        </p:nvSpPr>
        <p:spPr>
          <a:xfrm>
            <a:off x="2275835" y="165529"/>
            <a:ext cx="6280245" cy="400110"/>
          </a:xfrm>
          <a:prstGeom prst="rect">
            <a:avLst/>
          </a:prstGeom>
          <a:noFill/>
        </p:spPr>
        <p:txBody>
          <a:bodyPr wrap="none" rtlCol="0">
            <a:spAutoFit/>
          </a:bodyPr>
          <a:lstStyle/>
          <a:p>
            <a:r>
              <a:rPr lang="en-US" sz="2000" b="1" dirty="0"/>
              <a:t>German beer is lower in diversity than the U.S…..Really?  </a:t>
            </a:r>
          </a:p>
        </p:txBody>
      </p:sp>
      <p:pic>
        <p:nvPicPr>
          <p:cNvPr id="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93223" y="-833252"/>
            <a:ext cx="8293859" cy="55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88353" y="648899"/>
            <a:ext cx="4371561" cy="262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www.montpelierliquors.com/images/brooklynbrewery.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770751" y="874137"/>
            <a:ext cx="3967488" cy="248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64801" y="4147451"/>
            <a:ext cx="3997504" cy="19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783674" y="4118107"/>
            <a:ext cx="3219148" cy="175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rotWithShape="1">
          <a:blip r:embed="rId10"/>
          <a:srcRect t="15872"/>
          <a:stretch/>
        </p:blipFill>
        <p:spPr>
          <a:xfrm>
            <a:off x="-184811" y="984739"/>
            <a:ext cx="12303349" cy="4832660"/>
          </a:xfrm>
          <a:prstGeom prst="rect">
            <a:avLst/>
          </a:prstGeom>
        </p:spPr>
      </p:pic>
    </p:spTree>
    <p:extLst>
      <p:ext uri="{BB962C8B-B14F-4D97-AF65-F5344CB8AC3E}">
        <p14:creationId xmlns:p14="http://schemas.microsoft.com/office/powerpoint/2010/main" val="289808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102741" y="1354033"/>
            <a:ext cx="6251465" cy="4343919"/>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l="34313" b="13163"/>
          <a:stretch/>
        </p:blipFill>
        <p:spPr>
          <a:xfrm>
            <a:off x="1776920" y="659005"/>
            <a:ext cx="3791963" cy="5021948"/>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4605" t="13027" r="-6103" b="1550"/>
          <a:stretch/>
        </p:blipFill>
        <p:spPr>
          <a:xfrm>
            <a:off x="5943567" y="972262"/>
            <a:ext cx="5083627" cy="4584621"/>
          </a:xfrm>
          <a:prstGeom prst="rect">
            <a:avLst/>
          </a:prstGeom>
        </p:spPr>
      </p:pic>
      <p:sp>
        <p:nvSpPr>
          <p:cNvPr id="6" name="TextBox 5"/>
          <p:cNvSpPr txBox="1"/>
          <p:nvPr/>
        </p:nvSpPr>
        <p:spPr>
          <a:xfrm>
            <a:off x="3632770" y="180343"/>
            <a:ext cx="4832028" cy="461665"/>
          </a:xfrm>
          <a:prstGeom prst="rect">
            <a:avLst/>
          </a:prstGeom>
          <a:noFill/>
        </p:spPr>
        <p:txBody>
          <a:bodyPr wrap="none" rtlCol="0">
            <a:spAutoFit/>
          </a:bodyPr>
          <a:lstStyle/>
          <a:p>
            <a:r>
              <a:rPr lang="en-US" sz="2400" b="1" dirty="0"/>
              <a:t>Need a fair comparison---rarefaction</a:t>
            </a:r>
          </a:p>
        </p:txBody>
      </p:sp>
    </p:spTree>
    <p:extLst>
      <p:ext uri="{BB962C8B-B14F-4D97-AF65-F5344CB8AC3E}">
        <p14:creationId xmlns:p14="http://schemas.microsoft.com/office/powerpoint/2010/main" val="204562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35898" y="668030"/>
            <a:ext cx="3487884" cy="3608416"/>
          </a:xfrm>
          <a:prstGeom prst="rect">
            <a:avLst/>
          </a:prstGeom>
        </p:spPr>
      </p:pic>
      <p:pic>
        <p:nvPicPr>
          <p:cNvPr id="3" name="Picture 2"/>
          <p:cNvPicPr>
            <a:picLocks noChangeAspect="1"/>
          </p:cNvPicPr>
          <p:nvPr/>
        </p:nvPicPr>
        <p:blipFill>
          <a:blip r:embed="rId3"/>
          <a:stretch>
            <a:fillRect/>
          </a:stretch>
        </p:blipFill>
        <p:spPr>
          <a:xfrm>
            <a:off x="4554007" y="3432194"/>
            <a:ext cx="4063520" cy="3204515"/>
          </a:xfrm>
          <a:prstGeom prst="rect">
            <a:avLst/>
          </a:prstGeom>
        </p:spPr>
      </p:pic>
      <p:sp>
        <p:nvSpPr>
          <p:cNvPr id="8" name="TextBox 7"/>
          <p:cNvSpPr txBox="1"/>
          <p:nvPr/>
        </p:nvSpPr>
        <p:spPr>
          <a:xfrm>
            <a:off x="1847626" y="69228"/>
            <a:ext cx="7894662" cy="584775"/>
          </a:xfrm>
          <a:prstGeom prst="rect">
            <a:avLst/>
          </a:prstGeom>
          <a:noFill/>
        </p:spPr>
        <p:txBody>
          <a:bodyPr wrap="none" rtlCol="0">
            <a:spAutoFit/>
          </a:bodyPr>
          <a:lstStyle/>
          <a:p>
            <a:r>
              <a:rPr lang="en-US" sz="3200" b="1" dirty="0" smtClean="0"/>
              <a:t>Biodiversity may also be good for your health</a:t>
            </a:r>
            <a:endParaRPr lang="en-US" sz="3200" b="1" dirty="0"/>
          </a:p>
        </p:txBody>
      </p:sp>
      <p:pic>
        <p:nvPicPr>
          <p:cNvPr id="2" name="Picture 1"/>
          <p:cNvPicPr>
            <a:picLocks noChangeAspect="1"/>
          </p:cNvPicPr>
          <p:nvPr/>
        </p:nvPicPr>
        <p:blipFill>
          <a:blip r:embed="rId4"/>
          <a:stretch>
            <a:fillRect/>
          </a:stretch>
        </p:blipFill>
        <p:spPr>
          <a:xfrm>
            <a:off x="2344870" y="1077120"/>
            <a:ext cx="7682172" cy="5761629"/>
          </a:xfrm>
          <a:prstGeom prst="rect">
            <a:avLst/>
          </a:prstGeom>
        </p:spPr>
      </p:pic>
      <p:pic>
        <p:nvPicPr>
          <p:cNvPr id="6" name="Picture 5"/>
          <p:cNvPicPr>
            <a:picLocks noChangeAspect="1"/>
          </p:cNvPicPr>
          <p:nvPr/>
        </p:nvPicPr>
        <p:blipFill>
          <a:blip r:embed="rId5"/>
          <a:stretch>
            <a:fillRect/>
          </a:stretch>
        </p:blipFill>
        <p:spPr>
          <a:xfrm>
            <a:off x="429787" y="785849"/>
            <a:ext cx="5654960" cy="5292689"/>
          </a:xfrm>
          <a:prstGeom prst="rect">
            <a:avLst/>
          </a:prstGeom>
        </p:spPr>
      </p:pic>
      <p:pic>
        <p:nvPicPr>
          <p:cNvPr id="7" name="Picture 6"/>
          <p:cNvPicPr>
            <a:picLocks noChangeAspect="1"/>
          </p:cNvPicPr>
          <p:nvPr/>
        </p:nvPicPr>
        <p:blipFill>
          <a:blip r:embed="rId6"/>
          <a:stretch>
            <a:fillRect/>
          </a:stretch>
        </p:blipFill>
        <p:spPr>
          <a:xfrm>
            <a:off x="5375564" y="3830069"/>
            <a:ext cx="6699452" cy="2927146"/>
          </a:xfrm>
          <a:prstGeom prst="rect">
            <a:avLst/>
          </a:prstGeom>
        </p:spPr>
      </p:pic>
    </p:spTree>
    <p:extLst>
      <p:ext uri="{BB962C8B-B14F-4D97-AF65-F5344CB8AC3E}">
        <p14:creationId xmlns:p14="http://schemas.microsoft.com/office/powerpoint/2010/main" val="272188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50000" y="50000"/>
                                    </p:animScale>
                                  </p:childTnLst>
                                </p:cTn>
                              </p:par>
                              <p:par>
                                <p:cTn id="7" presetID="49" presetClass="path" presetSubtype="0" accel="50000" decel="50000" fill="hold" nodeType="withEffect">
                                  <p:stCondLst>
                                    <p:cond delay="0"/>
                                  </p:stCondLst>
                                  <p:childTnLst>
                                    <p:animMotion origin="layout" path="M -1.66667E-6 -3.33333E-6 L -0.27903 -0.14213 " pathEditMode="relative" rAng="0" ptsTypes="AA">
                                      <p:cBhvr>
                                        <p:cTn id="8" dur="2000" fill="hold"/>
                                        <p:tgtEl>
                                          <p:spTgt spid="2"/>
                                        </p:tgtEl>
                                        <p:attrNameLst>
                                          <p:attrName>ppt_x</p:attrName>
                                          <p:attrName>ppt_y</p:attrName>
                                        </p:attrNameLst>
                                      </p:cBhvr>
                                      <p:rCtr x="-13958" y="-7106"/>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752292" y="998795"/>
            <a:ext cx="4737566" cy="2664881"/>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82824" y="3719915"/>
            <a:ext cx="3741161" cy="2805870"/>
          </a:xfrm>
          <a:prstGeom prst="rect">
            <a:avLst/>
          </a:prstGeom>
        </p:spPr>
      </p:pic>
      <p:sp>
        <p:nvSpPr>
          <p:cNvPr id="5" name="TextBox 4"/>
          <p:cNvSpPr txBox="1"/>
          <p:nvPr/>
        </p:nvSpPr>
        <p:spPr>
          <a:xfrm>
            <a:off x="1769756" y="164454"/>
            <a:ext cx="8248281" cy="523220"/>
          </a:xfrm>
          <a:prstGeom prst="rect">
            <a:avLst/>
          </a:prstGeom>
          <a:solidFill>
            <a:schemeClr val="bg1"/>
          </a:solidFill>
          <a:ln w="25400">
            <a:solidFill>
              <a:schemeClr val="accent1"/>
            </a:solidFill>
          </a:ln>
        </p:spPr>
        <p:txBody>
          <a:bodyPr wrap="square" rtlCol="0">
            <a:spAutoFit/>
          </a:bodyPr>
          <a:lstStyle/>
          <a:p>
            <a:r>
              <a:rPr lang="en-US" sz="2800" b="1" i="1" dirty="0">
                <a:effectLst>
                  <a:outerShdw blurRad="38100" dist="38100" dir="2700000" algn="tl">
                    <a:srgbClr val="000000">
                      <a:alpha val="43137"/>
                    </a:srgbClr>
                  </a:outerShdw>
                </a:effectLst>
              </a:rPr>
              <a:t>Leipzig has good beer….but </a:t>
            </a:r>
            <a:r>
              <a:rPr lang="en-US" sz="2800" b="1" i="1" dirty="0" smtClean="0">
                <a:solidFill>
                  <a:srgbClr val="FF0000"/>
                </a:solidFill>
                <a:effectLst>
                  <a:outerShdw blurRad="38100" dist="38100" dir="2700000" algn="tl">
                    <a:srgbClr val="000000">
                      <a:alpha val="43137"/>
                    </a:srgbClr>
                  </a:outerShdw>
                </a:effectLst>
              </a:rPr>
              <a:t>diversity</a:t>
            </a:r>
            <a:r>
              <a:rPr lang="en-US" sz="2800" b="1" i="1" dirty="0" smtClean="0">
                <a:effectLst>
                  <a:outerShdw blurRad="38100" dist="38100" dir="2700000" algn="tl">
                    <a:srgbClr val="000000">
                      <a:alpha val="43137"/>
                    </a:srgbClr>
                  </a:outerShdw>
                </a:effectLst>
              </a:rPr>
              <a:t> </a:t>
            </a:r>
            <a:r>
              <a:rPr lang="en-US" sz="2800" b="1" i="1" dirty="0">
                <a:effectLst>
                  <a:outerShdw blurRad="38100" dist="38100" dir="2700000" algn="tl">
                    <a:srgbClr val="000000">
                      <a:alpha val="43137"/>
                    </a:srgbClr>
                  </a:outerShdw>
                </a:effectLst>
              </a:rPr>
              <a:t>is low</a:t>
            </a:r>
          </a:p>
        </p:txBody>
      </p:sp>
      <p:pic>
        <p:nvPicPr>
          <p:cNvPr id="6" name="Picture 5"/>
          <p:cNvPicPr>
            <a:picLocks noChangeAspect="1"/>
          </p:cNvPicPr>
          <p:nvPr/>
        </p:nvPicPr>
        <p:blipFill rotWithShape="1">
          <a:blip r:embed="rId4"/>
          <a:srcRect/>
          <a:stretch/>
        </p:blipFill>
        <p:spPr>
          <a:xfrm>
            <a:off x="9248970" y="1236482"/>
            <a:ext cx="2470825" cy="3607180"/>
          </a:xfrm>
          <a:prstGeom prst="rect">
            <a:avLst/>
          </a:prstGeom>
        </p:spPr>
      </p:pic>
      <p:pic>
        <p:nvPicPr>
          <p:cNvPr id="8" name="Picture 7"/>
          <p:cNvPicPr>
            <a:picLocks noChangeAspect="1"/>
          </p:cNvPicPr>
          <p:nvPr/>
        </p:nvPicPr>
        <p:blipFill rotWithShape="1">
          <a:blip r:embed="rId4"/>
          <a:srcRect/>
          <a:stretch/>
        </p:blipFill>
        <p:spPr>
          <a:xfrm>
            <a:off x="8826128" y="2331235"/>
            <a:ext cx="3011635" cy="3211084"/>
          </a:xfrm>
          <a:prstGeom prst="rect">
            <a:avLst/>
          </a:prstGeom>
        </p:spPr>
      </p:pic>
      <p:pic>
        <p:nvPicPr>
          <p:cNvPr id="9" name="Picture 8"/>
          <p:cNvPicPr>
            <a:picLocks noChangeAspect="1"/>
          </p:cNvPicPr>
          <p:nvPr/>
        </p:nvPicPr>
        <p:blipFill rotWithShape="1">
          <a:blip r:embed="rId5" cstate="email">
            <a:extLst>
              <a:ext uri="{28A0092B-C50C-407E-A947-70E740481C1C}">
                <a14:useLocalDpi xmlns:a14="http://schemas.microsoft.com/office/drawing/2010/main" val="0"/>
              </a:ext>
            </a:extLst>
          </a:blip>
          <a:srcRect l="72324" t="13027" r="-6103" b="50713"/>
          <a:stretch/>
        </p:blipFill>
        <p:spPr>
          <a:xfrm>
            <a:off x="5457326" y="1630764"/>
            <a:ext cx="3562083" cy="4097181"/>
          </a:xfrm>
          <a:prstGeom prst="rect">
            <a:avLst/>
          </a:prstGeom>
        </p:spPr>
      </p:pic>
      <p:sp>
        <p:nvSpPr>
          <p:cNvPr id="2" name="TextBox 1"/>
          <p:cNvSpPr txBox="1"/>
          <p:nvPr/>
        </p:nvSpPr>
        <p:spPr>
          <a:xfrm>
            <a:off x="276221" y="2032751"/>
            <a:ext cx="4495072" cy="3293209"/>
          </a:xfrm>
          <a:prstGeom prst="rect">
            <a:avLst/>
          </a:prstGeom>
          <a:noFill/>
        </p:spPr>
        <p:txBody>
          <a:bodyPr wrap="square" rtlCol="0">
            <a:spAutoFit/>
          </a:bodyPr>
          <a:lstStyle/>
          <a:p>
            <a:r>
              <a:rPr lang="en-US" sz="3200" b="1" dirty="0" smtClean="0">
                <a:solidFill>
                  <a:srgbClr val="C00000"/>
                </a:solidFill>
              </a:rPr>
              <a:t>Grain</a:t>
            </a:r>
            <a:r>
              <a:rPr lang="en-US" sz="2400" b="1" dirty="0" smtClean="0"/>
              <a:t>—</a:t>
            </a:r>
          </a:p>
          <a:p>
            <a:r>
              <a:rPr lang="en-US" sz="2400" b="1" dirty="0"/>
              <a:t>	</a:t>
            </a:r>
            <a:r>
              <a:rPr lang="en-US" sz="2400" b="1" dirty="0" smtClean="0"/>
              <a:t>what is the scale in which 	data are aggregated?</a:t>
            </a:r>
          </a:p>
          <a:p>
            <a:endParaRPr lang="en-US" sz="2400" b="1" dirty="0" smtClean="0"/>
          </a:p>
          <a:p>
            <a:endParaRPr lang="en-US" sz="2400" b="1" dirty="0"/>
          </a:p>
          <a:p>
            <a:r>
              <a:rPr lang="en-US" sz="3200" b="1" dirty="0" smtClean="0">
                <a:solidFill>
                  <a:srgbClr val="0070C0"/>
                </a:solidFill>
              </a:rPr>
              <a:t>Extent</a:t>
            </a:r>
            <a:r>
              <a:rPr lang="en-US" sz="2400" b="1" dirty="0" smtClean="0"/>
              <a:t>—</a:t>
            </a:r>
          </a:p>
          <a:p>
            <a:r>
              <a:rPr lang="en-US" sz="2400" b="1" dirty="0"/>
              <a:t>	</a:t>
            </a:r>
            <a:r>
              <a:rPr lang="en-US" sz="2400" b="1" dirty="0" smtClean="0"/>
              <a:t>What is the scale of 	comparison?</a:t>
            </a:r>
            <a:endParaRPr lang="en-US" sz="2400" b="1" dirty="0"/>
          </a:p>
        </p:txBody>
      </p:sp>
    </p:spTree>
    <p:extLst>
      <p:ext uri="{BB962C8B-B14F-4D97-AF65-F5344CB8AC3E}">
        <p14:creationId xmlns:p14="http://schemas.microsoft.com/office/powerpoint/2010/main" val="42492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l="34313" b="13163"/>
          <a:stretch/>
        </p:blipFill>
        <p:spPr>
          <a:xfrm>
            <a:off x="827210" y="662491"/>
            <a:ext cx="4536830" cy="6008424"/>
          </a:xfrm>
          <a:prstGeom prst="rect">
            <a:avLst/>
          </a:prstGeom>
        </p:spPr>
      </p:pic>
      <p:sp>
        <p:nvSpPr>
          <p:cNvPr id="6" name="Oval 5"/>
          <p:cNvSpPr/>
          <p:nvPr/>
        </p:nvSpPr>
        <p:spPr>
          <a:xfrm>
            <a:off x="827210" y="1768234"/>
            <a:ext cx="4259679" cy="4902681"/>
          </a:xfrm>
          <a:prstGeom prst="ellipse">
            <a:avLst/>
          </a:prstGeom>
          <a:solidFill>
            <a:schemeClr val="accent1">
              <a:lumMod val="60000"/>
              <a:lumOff val="40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383191" y="3048807"/>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l="22580" t="13027" r="-6103" b="1550"/>
          <a:stretch/>
        </p:blipFill>
        <p:spPr>
          <a:xfrm>
            <a:off x="6696075" y="640301"/>
            <a:ext cx="5390418" cy="5907538"/>
          </a:xfrm>
          <a:prstGeom prst="rect">
            <a:avLst/>
          </a:prstGeom>
        </p:spPr>
      </p:pic>
      <p:sp>
        <p:nvSpPr>
          <p:cNvPr id="4" name="Oval 3"/>
          <p:cNvSpPr/>
          <p:nvPr/>
        </p:nvSpPr>
        <p:spPr>
          <a:xfrm>
            <a:off x="1722675" y="3665325"/>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218218" y="2432287"/>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807887" y="3016457"/>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81266" y="4651344"/>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377913" y="5391686"/>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256585" y="1213984"/>
            <a:ext cx="4259679" cy="4902681"/>
          </a:xfrm>
          <a:prstGeom prst="ellipse">
            <a:avLst/>
          </a:prstGeom>
          <a:solidFill>
            <a:schemeClr val="accent1">
              <a:lumMod val="60000"/>
              <a:lumOff val="40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812566" y="2494557"/>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152050" y="3111075"/>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647593" y="1878037"/>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237262" y="2462207"/>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310641" y="4097094"/>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807288" y="4837436"/>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01286" y="2309124"/>
            <a:ext cx="1005147" cy="1569660"/>
          </a:xfrm>
          <a:prstGeom prst="rect">
            <a:avLst/>
          </a:prstGeom>
          <a:noFill/>
        </p:spPr>
        <p:txBody>
          <a:bodyPr wrap="none" rtlCol="0">
            <a:spAutoFit/>
          </a:bodyPr>
          <a:lstStyle/>
          <a:p>
            <a:r>
              <a:rPr lang="en-US" sz="2400" b="1" dirty="0" smtClean="0"/>
              <a:t>Grain</a:t>
            </a:r>
          </a:p>
          <a:p>
            <a:endParaRPr lang="en-US" sz="2400" b="1" dirty="0"/>
          </a:p>
          <a:p>
            <a:endParaRPr lang="en-US" sz="2400" b="1" dirty="0" smtClean="0"/>
          </a:p>
          <a:p>
            <a:r>
              <a:rPr lang="en-US" sz="2400" b="1" dirty="0" smtClean="0"/>
              <a:t>Extent</a:t>
            </a:r>
            <a:endParaRPr lang="en-US" sz="2400" b="1" dirty="0"/>
          </a:p>
        </p:txBody>
      </p:sp>
      <p:cxnSp>
        <p:nvCxnSpPr>
          <p:cNvPr id="20" name="Straight Arrow Connector 19"/>
          <p:cNvCxnSpPr/>
          <p:nvPr/>
        </p:nvCxnSpPr>
        <p:spPr>
          <a:xfrm flipH="1">
            <a:off x="3997390" y="3826934"/>
            <a:ext cx="1765235" cy="10359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6" idx="2"/>
          </p:cNvCxnSpPr>
          <p:nvPr/>
        </p:nvCxnSpPr>
        <p:spPr>
          <a:xfrm>
            <a:off x="6203013" y="3864737"/>
            <a:ext cx="3107628" cy="1033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016539" y="3841597"/>
            <a:ext cx="815878" cy="9726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133221" y="3884267"/>
            <a:ext cx="1284875" cy="7670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012495" y="2623609"/>
            <a:ext cx="1596895" cy="5189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199059" y="2659831"/>
            <a:ext cx="1952991" cy="550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4503839" y="2757396"/>
            <a:ext cx="1190590" cy="7692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995233" y="2776926"/>
            <a:ext cx="1759815" cy="6530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804063" y="58720"/>
            <a:ext cx="10282430" cy="461665"/>
          </a:xfrm>
          <a:prstGeom prst="rect">
            <a:avLst/>
          </a:prstGeom>
          <a:noFill/>
        </p:spPr>
        <p:txBody>
          <a:bodyPr wrap="none" rtlCol="0">
            <a:spAutoFit/>
          </a:bodyPr>
          <a:lstStyle/>
          <a:p>
            <a:r>
              <a:rPr lang="en-US" sz="2400" b="1" dirty="0" smtClean="0"/>
              <a:t>Biodiversity is a ‘non-concept’---fundamentally scale (grain, extent) dependent </a:t>
            </a:r>
            <a:endParaRPr lang="en-US" sz="2400" b="1" dirty="0"/>
          </a:p>
        </p:txBody>
      </p:sp>
    </p:spTree>
    <p:extLst>
      <p:ext uri="{BB962C8B-B14F-4D97-AF65-F5344CB8AC3E}">
        <p14:creationId xmlns:p14="http://schemas.microsoft.com/office/powerpoint/2010/main" val="25568306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3352803" y="914400"/>
            <a:ext cx="48638" cy="40758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H="1">
            <a:off x="3401442" y="4990290"/>
            <a:ext cx="677755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721125" y="4990290"/>
            <a:ext cx="554960" cy="369332"/>
          </a:xfrm>
          <a:prstGeom prst="rect">
            <a:avLst/>
          </a:prstGeom>
          <a:noFill/>
        </p:spPr>
        <p:txBody>
          <a:bodyPr wrap="none" rtlCol="0">
            <a:spAutoFit/>
          </a:bodyPr>
          <a:lstStyle/>
          <a:p>
            <a:r>
              <a:rPr lang="en-US" b="1" dirty="0"/>
              <a:t>Pub</a:t>
            </a:r>
          </a:p>
        </p:txBody>
      </p:sp>
      <p:sp>
        <p:nvSpPr>
          <p:cNvPr id="13" name="TextBox 12"/>
          <p:cNvSpPr txBox="1"/>
          <p:nvPr/>
        </p:nvSpPr>
        <p:spPr>
          <a:xfrm>
            <a:off x="2815657" y="828687"/>
            <a:ext cx="476412" cy="4247317"/>
          </a:xfrm>
          <a:prstGeom prst="rect">
            <a:avLst/>
          </a:prstGeom>
          <a:noFill/>
        </p:spPr>
        <p:txBody>
          <a:bodyPr wrap="none" rtlCol="0">
            <a:spAutoFit/>
          </a:bodyPr>
          <a:lstStyle/>
          <a:p>
            <a:r>
              <a:rPr lang="en-US" dirty="0"/>
              <a:t>3.5</a:t>
            </a:r>
          </a:p>
          <a:p>
            <a:endParaRPr lang="en-US" dirty="0"/>
          </a:p>
          <a:p>
            <a:r>
              <a:rPr lang="en-US" dirty="0"/>
              <a:t>3.0</a:t>
            </a:r>
          </a:p>
          <a:p>
            <a:endParaRPr lang="en-US" dirty="0"/>
          </a:p>
          <a:p>
            <a:r>
              <a:rPr lang="en-US" dirty="0"/>
              <a:t>2.5</a:t>
            </a:r>
          </a:p>
          <a:p>
            <a:endParaRPr lang="en-US" dirty="0"/>
          </a:p>
          <a:p>
            <a:r>
              <a:rPr lang="en-US" dirty="0"/>
              <a:t>2.0</a:t>
            </a:r>
          </a:p>
          <a:p>
            <a:endParaRPr lang="en-US" dirty="0"/>
          </a:p>
          <a:p>
            <a:r>
              <a:rPr lang="en-US" dirty="0"/>
              <a:t>1.5</a:t>
            </a:r>
          </a:p>
          <a:p>
            <a:endParaRPr lang="en-US" dirty="0"/>
          </a:p>
          <a:p>
            <a:r>
              <a:rPr lang="en-US" dirty="0"/>
              <a:t>1.0</a:t>
            </a:r>
          </a:p>
          <a:p>
            <a:endParaRPr lang="en-US" dirty="0"/>
          </a:p>
          <a:p>
            <a:r>
              <a:rPr lang="en-US" dirty="0"/>
              <a:t>0.5</a:t>
            </a:r>
          </a:p>
          <a:p>
            <a:endParaRPr lang="en-US" dirty="0"/>
          </a:p>
          <a:p>
            <a:r>
              <a:rPr lang="en-US" dirty="0"/>
              <a:t>0</a:t>
            </a:r>
          </a:p>
        </p:txBody>
      </p:sp>
      <p:pic>
        <p:nvPicPr>
          <p:cNvPr id="16" name="Picture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783902" y="4297218"/>
            <a:ext cx="409783" cy="262272"/>
          </a:xfrm>
          <a:prstGeom prst="rect">
            <a:avLst/>
          </a:prstGeom>
        </p:spPr>
      </p:pic>
      <p:pic>
        <p:nvPicPr>
          <p:cNvPr id="17" name="Picture 1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89272" y="3994936"/>
            <a:ext cx="378470" cy="212964"/>
          </a:xfrm>
          <a:prstGeom prst="rect">
            <a:avLst/>
          </a:prstGeom>
        </p:spPr>
      </p:pic>
      <p:pic>
        <p:nvPicPr>
          <p:cNvPr id="18" name="Picture 1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65649" y="3062340"/>
            <a:ext cx="409783" cy="262272"/>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5648" y="3348973"/>
            <a:ext cx="409783" cy="230584"/>
          </a:xfrm>
          <a:prstGeom prst="rect">
            <a:avLst/>
          </a:prstGeom>
        </p:spPr>
      </p:pic>
      <p:sp>
        <p:nvSpPr>
          <p:cNvPr id="29" name="TextBox 28"/>
          <p:cNvSpPr txBox="1"/>
          <p:nvPr/>
        </p:nvSpPr>
        <p:spPr>
          <a:xfrm>
            <a:off x="4976745" y="4973255"/>
            <a:ext cx="551754" cy="369332"/>
          </a:xfrm>
          <a:prstGeom prst="rect">
            <a:avLst/>
          </a:prstGeom>
          <a:noFill/>
        </p:spPr>
        <p:txBody>
          <a:bodyPr wrap="none" rtlCol="0">
            <a:spAutoFit/>
          </a:bodyPr>
          <a:lstStyle/>
          <a:p>
            <a:r>
              <a:rPr lang="en-US" b="1" dirty="0"/>
              <a:t>City</a:t>
            </a:r>
          </a:p>
        </p:txBody>
      </p:sp>
      <p:pic>
        <p:nvPicPr>
          <p:cNvPr id="30" name="Picture 2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010378" y="3928957"/>
            <a:ext cx="409783" cy="262272"/>
          </a:xfrm>
          <a:prstGeom prst="rect">
            <a:avLst/>
          </a:prstGeom>
        </p:spPr>
      </p:pic>
      <p:pic>
        <p:nvPicPr>
          <p:cNvPr id="31" name="Picture 3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15935" y="3617197"/>
            <a:ext cx="378470" cy="212964"/>
          </a:xfrm>
          <a:prstGeom prst="rect">
            <a:avLst/>
          </a:prstGeom>
        </p:spPr>
      </p:pic>
      <p:sp>
        <p:nvSpPr>
          <p:cNvPr id="32" name="TextBox 31"/>
          <p:cNvSpPr txBox="1"/>
          <p:nvPr/>
        </p:nvSpPr>
        <p:spPr>
          <a:xfrm>
            <a:off x="6145694" y="5005245"/>
            <a:ext cx="676019" cy="369332"/>
          </a:xfrm>
          <a:prstGeom prst="rect">
            <a:avLst/>
          </a:prstGeom>
          <a:noFill/>
        </p:spPr>
        <p:txBody>
          <a:bodyPr wrap="none" rtlCol="0">
            <a:spAutoFit/>
          </a:bodyPr>
          <a:lstStyle/>
          <a:p>
            <a:r>
              <a:rPr lang="en-US" b="1" dirty="0"/>
              <a:t>State</a:t>
            </a:r>
          </a:p>
        </p:txBody>
      </p:sp>
      <p:sp>
        <p:nvSpPr>
          <p:cNvPr id="33" name="TextBox 32"/>
          <p:cNvSpPr txBox="1"/>
          <p:nvPr/>
        </p:nvSpPr>
        <p:spPr>
          <a:xfrm>
            <a:off x="7351568" y="4973256"/>
            <a:ext cx="2780569" cy="646331"/>
          </a:xfrm>
          <a:prstGeom prst="rect">
            <a:avLst/>
          </a:prstGeom>
          <a:noFill/>
        </p:spPr>
        <p:txBody>
          <a:bodyPr wrap="none" rtlCol="0">
            <a:spAutoFit/>
          </a:bodyPr>
          <a:lstStyle/>
          <a:p>
            <a:r>
              <a:rPr lang="en-US" b="1" dirty="0"/>
              <a:t>Country 		Country</a:t>
            </a:r>
          </a:p>
          <a:p>
            <a:r>
              <a:rPr lang="en-US" b="1" dirty="0"/>
              <a:t>(rarefied)</a:t>
            </a:r>
          </a:p>
        </p:txBody>
      </p:sp>
      <p:pic>
        <p:nvPicPr>
          <p:cNvPr id="35" name="Picture 3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35780" y="1415457"/>
            <a:ext cx="409783" cy="262272"/>
          </a:xfrm>
          <a:prstGeom prst="rect">
            <a:avLst/>
          </a:prstGeom>
        </p:spPr>
      </p:pic>
      <p:pic>
        <p:nvPicPr>
          <p:cNvPr id="36" name="Picture 3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67092" y="2420082"/>
            <a:ext cx="378470" cy="212964"/>
          </a:xfrm>
          <a:prstGeom prst="rect">
            <a:avLst/>
          </a:prstGeom>
        </p:spPr>
      </p:pic>
      <p:pic>
        <p:nvPicPr>
          <p:cNvPr id="37" name="Picture 3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345309" y="829927"/>
            <a:ext cx="378470" cy="212964"/>
          </a:xfrm>
          <a:prstGeom prst="rect">
            <a:avLst/>
          </a:prstGeom>
        </p:spPr>
      </p:pic>
      <p:sp>
        <p:nvSpPr>
          <p:cNvPr id="8" name="TextBox 7"/>
          <p:cNvSpPr txBox="1"/>
          <p:nvPr/>
        </p:nvSpPr>
        <p:spPr>
          <a:xfrm>
            <a:off x="4275147" y="5939538"/>
            <a:ext cx="4613635" cy="461665"/>
          </a:xfrm>
          <a:prstGeom prst="rect">
            <a:avLst/>
          </a:prstGeom>
          <a:noFill/>
        </p:spPr>
        <p:txBody>
          <a:bodyPr wrap="none" rtlCol="0">
            <a:spAutoFit/>
          </a:bodyPr>
          <a:lstStyle/>
          <a:p>
            <a:r>
              <a:rPr lang="en-US" sz="2400" b="1" dirty="0" smtClean="0"/>
              <a:t>Scale of observation (grain/extent)</a:t>
            </a:r>
            <a:endParaRPr lang="en-US" sz="2400" b="1" dirty="0"/>
          </a:p>
        </p:txBody>
      </p:sp>
      <p:sp>
        <p:nvSpPr>
          <p:cNvPr id="9" name="TextBox 8"/>
          <p:cNvSpPr txBox="1"/>
          <p:nvPr/>
        </p:nvSpPr>
        <p:spPr>
          <a:xfrm rot="16200000">
            <a:off x="655980" y="2618523"/>
            <a:ext cx="3562194" cy="461665"/>
          </a:xfrm>
          <a:prstGeom prst="rect">
            <a:avLst/>
          </a:prstGeom>
          <a:noFill/>
        </p:spPr>
        <p:txBody>
          <a:bodyPr wrap="none" rtlCol="0">
            <a:spAutoFit/>
          </a:bodyPr>
          <a:lstStyle/>
          <a:p>
            <a:r>
              <a:rPr lang="en-US" sz="2400" b="1" dirty="0" smtClean="0"/>
              <a:t>Log Number of beer types </a:t>
            </a:r>
            <a:endParaRPr lang="en-US" sz="2400" b="1" dirty="0"/>
          </a:p>
        </p:txBody>
      </p:sp>
    </p:spTree>
    <p:extLst>
      <p:ext uri="{BB962C8B-B14F-4D97-AF65-F5344CB8AC3E}">
        <p14:creationId xmlns:p14="http://schemas.microsoft.com/office/powerpoint/2010/main" val="38204652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4393045" cy="3294784"/>
          </a:xfrm>
          <a:prstGeom prst="rect">
            <a:avLst/>
          </a:prstGeom>
        </p:spPr>
      </p:pic>
      <p:pic>
        <p:nvPicPr>
          <p:cNvPr id="4" name="Picture 3"/>
          <p:cNvPicPr>
            <a:picLocks noChangeAspect="1"/>
          </p:cNvPicPr>
          <p:nvPr/>
        </p:nvPicPr>
        <p:blipFill>
          <a:blip r:embed="rId3"/>
          <a:stretch>
            <a:fillRect/>
          </a:stretch>
        </p:blipFill>
        <p:spPr>
          <a:xfrm>
            <a:off x="6889454" y="2881090"/>
            <a:ext cx="5302546" cy="3976910"/>
          </a:xfrm>
          <a:prstGeom prst="rect">
            <a:avLst/>
          </a:prstGeom>
        </p:spPr>
      </p:pic>
      <p:pic>
        <p:nvPicPr>
          <p:cNvPr id="2" name="Picture 1"/>
          <p:cNvPicPr>
            <a:picLocks noChangeAspect="1"/>
          </p:cNvPicPr>
          <p:nvPr/>
        </p:nvPicPr>
        <p:blipFill>
          <a:blip r:embed="rId4"/>
          <a:stretch>
            <a:fillRect/>
          </a:stretch>
        </p:blipFill>
        <p:spPr>
          <a:xfrm>
            <a:off x="3103417" y="1305411"/>
            <a:ext cx="5200073" cy="3900055"/>
          </a:xfrm>
          <a:prstGeom prst="rect">
            <a:avLst/>
          </a:prstGeom>
        </p:spPr>
      </p:pic>
    </p:spTree>
    <p:extLst>
      <p:ext uri="{BB962C8B-B14F-4D97-AF65-F5344CB8AC3E}">
        <p14:creationId xmlns:p14="http://schemas.microsoft.com/office/powerpoint/2010/main" val="3292207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3325" y="485832"/>
            <a:ext cx="10623421" cy="461665"/>
          </a:xfrm>
          <a:prstGeom prst="rect">
            <a:avLst/>
          </a:prstGeom>
          <a:noFill/>
        </p:spPr>
        <p:txBody>
          <a:bodyPr wrap="none" rtlCol="0">
            <a:spAutoFit/>
          </a:bodyPr>
          <a:lstStyle/>
          <a:p>
            <a:r>
              <a:rPr lang="en-US" sz="2400" b="1" dirty="0" smtClean="0"/>
              <a:t>City </a:t>
            </a:r>
            <a:r>
              <a:rPr lang="en-US" sz="2400" b="1" dirty="0" err="1" smtClean="0"/>
              <a:t>centre</a:t>
            </a:r>
            <a:r>
              <a:rPr lang="en-US" sz="2400" b="1" dirty="0" smtClean="0"/>
              <a:t> bakeries have higher bread diversity than those outside the city </a:t>
            </a:r>
            <a:r>
              <a:rPr lang="en-US" sz="2400" b="1" dirty="0" err="1" smtClean="0"/>
              <a:t>centre</a:t>
            </a:r>
            <a:endParaRPr lang="en-US" sz="2400" b="1" dirty="0"/>
          </a:p>
        </p:txBody>
      </p:sp>
      <p:sp>
        <p:nvSpPr>
          <p:cNvPr id="3" name="TextBox 2"/>
          <p:cNvSpPr txBox="1"/>
          <p:nvPr/>
        </p:nvSpPr>
        <p:spPr>
          <a:xfrm>
            <a:off x="1325758" y="1971915"/>
            <a:ext cx="6793911" cy="3785652"/>
          </a:xfrm>
          <a:prstGeom prst="rect">
            <a:avLst/>
          </a:prstGeom>
          <a:noFill/>
        </p:spPr>
        <p:txBody>
          <a:bodyPr wrap="none" rtlCol="0">
            <a:spAutoFit/>
          </a:bodyPr>
          <a:lstStyle/>
          <a:p>
            <a:r>
              <a:rPr lang="en-US" sz="2400" b="1" i="1" dirty="0" smtClean="0"/>
              <a:t>Two teams…. </a:t>
            </a:r>
          </a:p>
          <a:p>
            <a:endParaRPr lang="en-US" sz="2400" dirty="0"/>
          </a:p>
          <a:p>
            <a:endParaRPr lang="en-US" sz="2400" dirty="0"/>
          </a:p>
          <a:p>
            <a:pPr marL="285750" indent="-285750">
              <a:buFont typeface="Arial" panose="020B0604020202020204" pitchFamily="34" charset="0"/>
              <a:buChar char="•"/>
            </a:pPr>
            <a:r>
              <a:rPr lang="en-US" sz="2400" dirty="0" smtClean="0"/>
              <a:t>How to sample?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How to record data (individuals, species, locations)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How to analyze data </a:t>
            </a:r>
            <a:endParaRPr lang="en-US" sz="2400" dirty="0"/>
          </a:p>
        </p:txBody>
      </p:sp>
    </p:spTree>
    <p:extLst>
      <p:ext uri="{BB962C8B-B14F-4D97-AF65-F5344CB8AC3E}">
        <p14:creationId xmlns:p14="http://schemas.microsoft.com/office/powerpoint/2010/main" val="31385755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5638" r="2143" b="7782"/>
          <a:stretch/>
        </p:blipFill>
        <p:spPr>
          <a:xfrm>
            <a:off x="77000" y="731521"/>
            <a:ext cx="12113682" cy="5332395"/>
          </a:xfrm>
          <a:prstGeom prst="rect">
            <a:avLst/>
          </a:prstGeom>
        </p:spPr>
      </p:pic>
      <p:pic>
        <p:nvPicPr>
          <p:cNvPr id="3" name="Picture 2"/>
          <p:cNvPicPr>
            <a:picLocks noChangeAspect="1"/>
          </p:cNvPicPr>
          <p:nvPr/>
        </p:nvPicPr>
        <p:blipFill rotWithShape="1">
          <a:blip r:embed="rId3"/>
          <a:srcRect t="3575" b="6295"/>
          <a:stretch/>
        </p:blipFill>
        <p:spPr>
          <a:xfrm>
            <a:off x="489525" y="341745"/>
            <a:ext cx="11113075" cy="5634183"/>
          </a:xfrm>
          <a:prstGeom prst="rect">
            <a:avLst/>
          </a:prstGeom>
        </p:spPr>
      </p:pic>
    </p:spTree>
    <p:extLst>
      <p:ext uri="{BB962C8B-B14F-4D97-AF65-F5344CB8AC3E}">
        <p14:creationId xmlns:p14="http://schemas.microsoft.com/office/powerpoint/2010/main" val="172106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29200"/>
            <a:ext cx="12072318" cy="5063964"/>
          </a:xfrm>
          <a:prstGeom prst="rect">
            <a:avLst/>
          </a:prstGeom>
        </p:spPr>
      </p:pic>
      <p:pic>
        <p:nvPicPr>
          <p:cNvPr id="3" name="Picture 2"/>
          <p:cNvPicPr>
            <a:picLocks noChangeAspect="1"/>
          </p:cNvPicPr>
          <p:nvPr/>
        </p:nvPicPr>
        <p:blipFill>
          <a:blip r:embed="rId3"/>
          <a:stretch>
            <a:fillRect/>
          </a:stretch>
        </p:blipFill>
        <p:spPr>
          <a:xfrm>
            <a:off x="724624" y="2585164"/>
            <a:ext cx="10802358" cy="4246157"/>
          </a:xfrm>
          <a:prstGeom prst="rect">
            <a:avLst/>
          </a:prstGeom>
        </p:spPr>
      </p:pic>
      <p:pic>
        <p:nvPicPr>
          <p:cNvPr id="4" name="Picture 3"/>
          <p:cNvPicPr>
            <a:picLocks noChangeAspect="1"/>
          </p:cNvPicPr>
          <p:nvPr/>
        </p:nvPicPr>
        <p:blipFill>
          <a:blip r:embed="rId4"/>
          <a:stretch>
            <a:fillRect/>
          </a:stretch>
        </p:blipFill>
        <p:spPr>
          <a:xfrm>
            <a:off x="3041151" y="2842922"/>
            <a:ext cx="5990016" cy="2546214"/>
          </a:xfrm>
          <a:prstGeom prst="rect">
            <a:avLst/>
          </a:prstGeom>
        </p:spPr>
      </p:pic>
      <p:sp>
        <p:nvSpPr>
          <p:cNvPr id="5" name="TextBox 4"/>
          <p:cNvSpPr txBox="1"/>
          <p:nvPr/>
        </p:nvSpPr>
        <p:spPr>
          <a:xfrm>
            <a:off x="1020188" y="130049"/>
            <a:ext cx="10313593" cy="584775"/>
          </a:xfrm>
          <a:prstGeom prst="rect">
            <a:avLst/>
          </a:prstGeom>
          <a:noFill/>
        </p:spPr>
        <p:txBody>
          <a:bodyPr wrap="none" rtlCol="0">
            <a:spAutoFit/>
          </a:bodyPr>
          <a:lstStyle/>
          <a:p>
            <a:r>
              <a:rPr lang="en-US" sz="3200" b="1" dirty="0" smtClean="0"/>
              <a:t>Biodiversity may also be good for your health</a:t>
            </a:r>
            <a:r>
              <a:rPr lang="en-US" sz="3200" b="1" dirty="0" smtClean="0">
                <a:solidFill>
                  <a:schemeClr val="accent1">
                    <a:lumMod val="50000"/>
                  </a:schemeClr>
                </a:solidFill>
              </a:rPr>
              <a:t>…..and wealth</a:t>
            </a:r>
            <a:endParaRPr lang="en-US" sz="3200" b="1" dirty="0">
              <a:solidFill>
                <a:schemeClr val="accent1">
                  <a:lumMod val="50000"/>
                </a:schemeClr>
              </a:solidFill>
            </a:endParaRPr>
          </a:p>
        </p:txBody>
      </p:sp>
    </p:spTree>
    <p:extLst>
      <p:ext uri="{BB962C8B-B14F-4D97-AF65-F5344CB8AC3E}">
        <p14:creationId xmlns:p14="http://schemas.microsoft.com/office/powerpoint/2010/main" val="6186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64" presetClass="path" presetSubtype="0" accel="50000" decel="50000" fill="hold" nodeType="withEffect">
                                  <p:stCondLst>
                                    <p:cond delay="0"/>
                                  </p:stCondLst>
                                  <p:childTnLst>
                                    <p:animMotion origin="layout" path="M -2.08333E-6 -0.06736 L 0.00573 -0.35926 " pathEditMode="relative" rAng="0" ptsTypes="AA">
                                      <p:cBhvr>
                                        <p:cTn id="17" dur="1000" fill="hold"/>
                                        <p:tgtEl>
                                          <p:spTgt spid="4"/>
                                        </p:tgtEl>
                                        <p:attrNameLst>
                                          <p:attrName>ppt_x</p:attrName>
                                          <p:attrName>ppt_y</p:attrName>
                                        </p:attrNameLst>
                                      </p:cBhvr>
                                      <p:rCtr x="286" y="-14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781923" y="3676651"/>
            <a:ext cx="2871787" cy="183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8" name="TextBox 1"/>
          <p:cNvSpPr txBox="1">
            <a:spLocks noChangeArrowheads="1"/>
          </p:cNvSpPr>
          <p:nvPr/>
        </p:nvSpPr>
        <p:spPr bwMode="auto">
          <a:xfrm>
            <a:off x="1954213" y="428626"/>
            <a:ext cx="588776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dirty="0">
                <a:latin typeface="Arial" panose="020B0604020202020204" pitchFamily="34" charset="0"/>
              </a:rPr>
              <a:t>	</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-Diversification</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-Environmental factors </a:t>
            </a:r>
          </a:p>
          <a:p>
            <a:pPr eaLnBrk="1" hangingPunct="1">
              <a:spcBef>
                <a:spcPct val="0"/>
              </a:spcBef>
              <a:buFontTx/>
              <a:buNone/>
            </a:pPr>
            <a:r>
              <a:rPr lang="en-US" altLang="en-US" sz="2400" b="1" dirty="0">
                <a:latin typeface="Arial" panose="020B0604020202020204" pitchFamily="34" charset="0"/>
              </a:rPr>
              <a:t>		(productivity, disturbance)</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-Stochastic factors </a:t>
            </a:r>
          </a:p>
          <a:p>
            <a:pPr eaLnBrk="1" hangingPunct="1">
              <a:spcBef>
                <a:spcPct val="0"/>
              </a:spcBef>
              <a:buFontTx/>
              <a:buNone/>
            </a:pPr>
            <a:r>
              <a:rPr lang="en-US" altLang="en-US" sz="2400" b="1" dirty="0">
                <a:latin typeface="Arial" panose="020B0604020202020204" pitchFamily="34" charset="0"/>
              </a:rPr>
              <a:t>		(dispersal limitation, drift)</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-Interspecific interactions </a:t>
            </a:r>
          </a:p>
          <a:p>
            <a:pPr eaLnBrk="1" hangingPunct="1">
              <a:spcBef>
                <a:spcPct val="0"/>
              </a:spcBef>
              <a:buFontTx/>
              <a:buNone/>
            </a:pPr>
            <a:r>
              <a:rPr lang="en-US" altLang="en-US" sz="2400" b="1" dirty="0">
                <a:latin typeface="Arial" panose="020B0604020202020204" pitchFamily="34" charset="0"/>
              </a:rPr>
              <a:t>		(competition, predation)</a:t>
            </a:r>
          </a:p>
          <a:p>
            <a:pPr eaLnBrk="1" hangingPunct="1">
              <a:spcBef>
                <a:spcPct val="0"/>
              </a:spcBef>
              <a:buFontTx/>
              <a:buNone/>
            </a:pPr>
            <a:endParaRPr lang="en-US" altLang="en-US" sz="2400" b="1" dirty="0">
              <a:latin typeface="Arial" panose="020B0604020202020204" pitchFamily="34" charset="0"/>
            </a:endParaRPr>
          </a:p>
        </p:txBody>
      </p:sp>
      <p:pic>
        <p:nvPicPr>
          <p:cNvPr id="4103" name="Picture 7"/>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672387" y="906463"/>
            <a:ext cx="2963863" cy="2957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46257" y="790183"/>
            <a:ext cx="2557462" cy="191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445236" y="2622549"/>
            <a:ext cx="2562225" cy="192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879265" y="4340225"/>
            <a:ext cx="220980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9382021" y="3233739"/>
            <a:ext cx="2316163" cy="173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497888" y="4598988"/>
            <a:ext cx="2138362" cy="1674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0" name="Picture 14"/>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8223067" y="3222346"/>
            <a:ext cx="3141663"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2" name="Group 31"/>
          <p:cNvGrpSpPr>
            <a:grpSpLocks/>
          </p:cNvGrpSpPr>
          <p:nvPr/>
        </p:nvGrpSpPr>
        <p:grpSpPr bwMode="auto">
          <a:xfrm>
            <a:off x="7283862" y="1090220"/>
            <a:ext cx="2112962" cy="4389438"/>
            <a:chOff x="3571605" y="1450849"/>
            <a:chExt cx="1470050" cy="4389119"/>
          </a:xfrm>
        </p:grpSpPr>
        <p:sp>
          <p:nvSpPr>
            <p:cNvPr id="27" name="Freeform 26"/>
            <p:cNvSpPr/>
            <p:nvPr/>
          </p:nvSpPr>
          <p:spPr>
            <a:xfrm>
              <a:off x="3571605" y="1450849"/>
              <a:ext cx="1083485" cy="2471558"/>
            </a:xfrm>
            <a:custGeom>
              <a:avLst/>
              <a:gdLst>
                <a:gd name="connsiteX0" fmla="*/ 0 w 1083786"/>
                <a:gd name="connsiteY0" fmla="*/ 0 h 1255776"/>
                <a:gd name="connsiteX1" fmla="*/ 1060704 w 1083786"/>
                <a:gd name="connsiteY1" fmla="*/ 646176 h 1255776"/>
                <a:gd name="connsiteX2" fmla="*/ 755904 w 1083786"/>
                <a:gd name="connsiteY2" fmla="*/ 1255776 h 1255776"/>
              </a:gdLst>
              <a:ahLst/>
              <a:cxnLst>
                <a:cxn ang="0">
                  <a:pos x="connsiteX0" y="connsiteY0"/>
                </a:cxn>
                <a:cxn ang="0">
                  <a:pos x="connsiteX1" y="connsiteY1"/>
                </a:cxn>
                <a:cxn ang="0">
                  <a:pos x="connsiteX2" y="connsiteY2"/>
                </a:cxn>
              </a:cxnLst>
              <a:rect l="l" t="t" r="r" b="b"/>
              <a:pathLst>
                <a:path w="1083786" h="1255776">
                  <a:moveTo>
                    <a:pt x="0" y="0"/>
                  </a:moveTo>
                  <a:cubicBezTo>
                    <a:pt x="467360" y="218440"/>
                    <a:pt x="934720" y="436880"/>
                    <a:pt x="1060704" y="646176"/>
                  </a:cubicBezTo>
                  <a:cubicBezTo>
                    <a:pt x="1186688" y="855472"/>
                    <a:pt x="755904" y="1255776"/>
                    <a:pt x="755904" y="1255776"/>
                  </a:cubicBezTo>
                </a:path>
              </a:pathLst>
            </a:custGeom>
            <a:noFill/>
            <a:ln w="57150" cmpd="tri">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8" name="Freeform 37"/>
            <p:cNvSpPr/>
            <p:nvPr/>
          </p:nvSpPr>
          <p:spPr>
            <a:xfrm>
              <a:off x="3655545" y="1450849"/>
              <a:ext cx="1116619" cy="1506429"/>
            </a:xfrm>
            <a:custGeom>
              <a:avLst/>
              <a:gdLst>
                <a:gd name="connsiteX0" fmla="*/ 0 w 1083786"/>
                <a:gd name="connsiteY0" fmla="*/ 0 h 1255776"/>
                <a:gd name="connsiteX1" fmla="*/ 1060704 w 1083786"/>
                <a:gd name="connsiteY1" fmla="*/ 646176 h 1255776"/>
                <a:gd name="connsiteX2" fmla="*/ 755904 w 1083786"/>
                <a:gd name="connsiteY2" fmla="*/ 1255776 h 1255776"/>
              </a:gdLst>
              <a:ahLst/>
              <a:cxnLst>
                <a:cxn ang="0">
                  <a:pos x="connsiteX0" y="connsiteY0"/>
                </a:cxn>
                <a:cxn ang="0">
                  <a:pos x="connsiteX1" y="connsiteY1"/>
                </a:cxn>
                <a:cxn ang="0">
                  <a:pos x="connsiteX2" y="connsiteY2"/>
                </a:cxn>
              </a:cxnLst>
              <a:rect l="l" t="t" r="r" b="b"/>
              <a:pathLst>
                <a:path w="1083786" h="1255776">
                  <a:moveTo>
                    <a:pt x="0" y="0"/>
                  </a:moveTo>
                  <a:cubicBezTo>
                    <a:pt x="467360" y="218440"/>
                    <a:pt x="934720" y="436880"/>
                    <a:pt x="1060704" y="646176"/>
                  </a:cubicBezTo>
                  <a:cubicBezTo>
                    <a:pt x="1186688" y="855472"/>
                    <a:pt x="755904" y="1255776"/>
                    <a:pt x="755904" y="1255776"/>
                  </a:cubicBezTo>
                </a:path>
              </a:pathLst>
            </a:custGeom>
            <a:noFill/>
            <a:ln w="57150" cmpd="tri">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9" name="Freeform 38"/>
            <p:cNvSpPr/>
            <p:nvPr/>
          </p:nvSpPr>
          <p:spPr>
            <a:xfrm>
              <a:off x="3571605" y="1547680"/>
              <a:ext cx="988501" cy="3927190"/>
            </a:xfrm>
            <a:custGeom>
              <a:avLst/>
              <a:gdLst>
                <a:gd name="connsiteX0" fmla="*/ 0 w 1083786"/>
                <a:gd name="connsiteY0" fmla="*/ 0 h 1255776"/>
                <a:gd name="connsiteX1" fmla="*/ 1060704 w 1083786"/>
                <a:gd name="connsiteY1" fmla="*/ 646176 h 1255776"/>
                <a:gd name="connsiteX2" fmla="*/ 755904 w 1083786"/>
                <a:gd name="connsiteY2" fmla="*/ 1255776 h 1255776"/>
              </a:gdLst>
              <a:ahLst/>
              <a:cxnLst>
                <a:cxn ang="0">
                  <a:pos x="connsiteX0" y="connsiteY0"/>
                </a:cxn>
                <a:cxn ang="0">
                  <a:pos x="connsiteX1" y="connsiteY1"/>
                </a:cxn>
                <a:cxn ang="0">
                  <a:pos x="connsiteX2" y="connsiteY2"/>
                </a:cxn>
              </a:cxnLst>
              <a:rect l="l" t="t" r="r" b="b"/>
              <a:pathLst>
                <a:path w="1083786" h="1255776">
                  <a:moveTo>
                    <a:pt x="0" y="0"/>
                  </a:moveTo>
                  <a:cubicBezTo>
                    <a:pt x="467360" y="218440"/>
                    <a:pt x="934720" y="436880"/>
                    <a:pt x="1060704" y="646176"/>
                  </a:cubicBezTo>
                  <a:cubicBezTo>
                    <a:pt x="1186688" y="855472"/>
                    <a:pt x="755904" y="1255776"/>
                    <a:pt x="755904" y="1255776"/>
                  </a:cubicBezTo>
                </a:path>
              </a:pathLst>
            </a:custGeom>
            <a:noFill/>
            <a:ln w="57150" cmpd="tri">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8" name="Freeform 27"/>
            <p:cNvSpPr/>
            <p:nvPr/>
          </p:nvSpPr>
          <p:spPr>
            <a:xfrm>
              <a:off x="4213302" y="2841398"/>
              <a:ext cx="675936" cy="1547701"/>
            </a:xfrm>
            <a:custGeom>
              <a:avLst/>
              <a:gdLst>
                <a:gd name="connsiteX0" fmla="*/ 60960 w 622055"/>
                <a:gd name="connsiteY0" fmla="*/ 0 h 1548384"/>
                <a:gd name="connsiteX1" fmla="*/ 621792 w 622055"/>
                <a:gd name="connsiteY1" fmla="*/ 987552 h 1548384"/>
                <a:gd name="connsiteX2" fmla="*/ 0 w 622055"/>
                <a:gd name="connsiteY2" fmla="*/ 1548384 h 1548384"/>
              </a:gdLst>
              <a:ahLst/>
              <a:cxnLst>
                <a:cxn ang="0">
                  <a:pos x="connsiteX0" y="connsiteY0"/>
                </a:cxn>
                <a:cxn ang="0">
                  <a:pos x="connsiteX1" y="connsiteY1"/>
                </a:cxn>
                <a:cxn ang="0">
                  <a:pos x="connsiteX2" y="connsiteY2"/>
                </a:cxn>
              </a:cxnLst>
              <a:rect l="l" t="t" r="r" b="b"/>
              <a:pathLst>
                <a:path w="622055" h="1548384">
                  <a:moveTo>
                    <a:pt x="60960" y="0"/>
                  </a:moveTo>
                  <a:cubicBezTo>
                    <a:pt x="346456" y="364744"/>
                    <a:pt x="631952" y="729488"/>
                    <a:pt x="621792" y="987552"/>
                  </a:cubicBezTo>
                  <a:cubicBezTo>
                    <a:pt x="611632" y="1245616"/>
                    <a:pt x="0" y="1548384"/>
                    <a:pt x="0" y="1548384"/>
                  </a:cubicBezTo>
                </a:path>
              </a:pathLst>
            </a:custGeom>
            <a:noFill/>
            <a:ln w="47625" cmpd="tri">
              <a:solidFill>
                <a:schemeClr val="accent1"/>
              </a:solidFill>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5" name="Freeform 44"/>
            <p:cNvSpPr/>
            <p:nvPr/>
          </p:nvSpPr>
          <p:spPr>
            <a:xfrm>
              <a:off x="4213302" y="2993787"/>
              <a:ext cx="828353" cy="2638233"/>
            </a:xfrm>
            <a:custGeom>
              <a:avLst/>
              <a:gdLst>
                <a:gd name="connsiteX0" fmla="*/ 60960 w 622055"/>
                <a:gd name="connsiteY0" fmla="*/ 0 h 1548384"/>
                <a:gd name="connsiteX1" fmla="*/ 621792 w 622055"/>
                <a:gd name="connsiteY1" fmla="*/ 987552 h 1548384"/>
                <a:gd name="connsiteX2" fmla="*/ 0 w 622055"/>
                <a:gd name="connsiteY2" fmla="*/ 1548384 h 1548384"/>
              </a:gdLst>
              <a:ahLst/>
              <a:cxnLst>
                <a:cxn ang="0">
                  <a:pos x="connsiteX0" y="connsiteY0"/>
                </a:cxn>
                <a:cxn ang="0">
                  <a:pos x="connsiteX1" y="connsiteY1"/>
                </a:cxn>
                <a:cxn ang="0">
                  <a:pos x="connsiteX2" y="connsiteY2"/>
                </a:cxn>
              </a:cxnLst>
              <a:rect l="l" t="t" r="r" b="b"/>
              <a:pathLst>
                <a:path w="622055" h="1548384">
                  <a:moveTo>
                    <a:pt x="60960" y="0"/>
                  </a:moveTo>
                  <a:cubicBezTo>
                    <a:pt x="346456" y="364744"/>
                    <a:pt x="631952" y="729488"/>
                    <a:pt x="621792" y="987552"/>
                  </a:cubicBezTo>
                  <a:cubicBezTo>
                    <a:pt x="611632" y="1245616"/>
                    <a:pt x="0" y="1548384"/>
                    <a:pt x="0" y="1548384"/>
                  </a:cubicBezTo>
                </a:path>
              </a:pathLst>
            </a:custGeom>
            <a:noFill/>
            <a:ln w="47625" cmpd="tri">
              <a:solidFill>
                <a:schemeClr val="accent1"/>
              </a:solidFill>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0" name="Freeform 29"/>
            <p:cNvSpPr/>
            <p:nvPr/>
          </p:nvSpPr>
          <p:spPr>
            <a:xfrm>
              <a:off x="4071930" y="4193850"/>
              <a:ext cx="783070" cy="1646118"/>
            </a:xfrm>
            <a:custGeom>
              <a:avLst/>
              <a:gdLst>
                <a:gd name="connsiteX0" fmla="*/ 0 w 783337"/>
                <a:gd name="connsiteY0" fmla="*/ 0 h 1645920"/>
                <a:gd name="connsiteX1" fmla="*/ 780288 w 783337"/>
                <a:gd name="connsiteY1" fmla="*/ 755904 h 1645920"/>
                <a:gd name="connsiteX2" fmla="*/ 219456 w 783337"/>
                <a:gd name="connsiteY2" fmla="*/ 1645920 h 1645920"/>
              </a:gdLst>
              <a:ahLst/>
              <a:cxnLst>
                <a:cxn ang="0">
                  <a:pos x="connsiteX0" y="connsiteY0"/>
                </a:cxn>
                <a:cxn ang="0">
                  <a:pos x="connsiteX1" y="connsiteY1"/>
                </a:cxn>
                <a:cxn ang="0">
                  <a:pos x="connsiteX2" y="connsiteY2"/>
                </a:cxn>
              </a:cxnLst>
              <a:rect l="l" t="t" r="r" b="b"/>
              <a:pathLst>
                <a:path w="783337" h="1645920">
                  <a:moveTo>
                    <a:pt x="0" y="0"/>
                  </a:moveTo>
                  <a:cubicBezTo>
                    <a:pt x="371856" y="240792"/>
                    <a:pt x="743712" y="481584"/>
                    <a:pt x="780288" y="755904"/>
                  </a:cubicBezTo>
                  <a:cubicBezTo>
                    <a:pt x="816864" y="1030224"/>
                    <a:pt x="518160" y="1338072"/>
                    <a:pt x="219456" y="1645920"/>
                  </a:cubicBezTo>
                </a:path>
              </a:pathLst>
            </a:custGeom>
            <a:noFill/>
            <a:ln w="47625" cmpd="tri">
              <a:solidFill>
                <a:schemeClr val="accent1"/>
              </a:solidFill>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4111" name="Picture 15"/>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7434263" y="5499893"/>
            <a:ext cx="2019300" cy="1344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1" name="Group 30"/>
          <p:cNvGrpSpPr>
            <a:grpSpLocks/>
          </p:cNvGrpSpPr>
          <p:nvPr/>
        </p:nvGrpSpPr>
        <p:grpSpPr bwMode="auto">
          <a:xfrm flipH="1">
            <a:off x="842962" y="1316997"/>
            <a:ext cx="1916112" cy="4389437"/>
            <a:chOff x="3724005" y="1603249"/>
            <a:chExt cx="1470050" cy="4389119"/>
          </a:xfrm>
        </p:grpSpPr>
        <p:sp>
          <p:nvSpPr>
            <p:cNvPr id="49" name="Freeform 48"/>
            <p:cNvSpPr/>
            <p:nvPr/>
          </p:nvSpPr>
          <p:spPr>
            <a:xfrm>
              <a:off x="3724005" y="1603249"/>
              <a:ext cx="1083964" cy="2471558"/>
            </a:xfrm>
            <a:custGeom>
              <a:avLst/>
              <a:gdLst>
                <a:gd name="connsiteX0" fmla="*/ 0 w 1083786"/>
                <a:gd name="connsiteY0" fmla="*/ 0 h 1255776"/>
                <a:gd name="connsiteX1" fmla="*/ 1060704 w 1083786"/>
                <a:gd name="connsiteY1" fmla="*/ 646176 h 1255776"/>
                <a:gd name="connsiteX2" fmla="*/ 755904 w 1083786"/>
                <a:gd name="connsiteY2" fmla="*/ 1255776 h 1255776"/>
              </a:gdLst>
              <a:ahLst/>
              <a:cxnLst>
                <a:cxn ang="0">
                  <a:pos x="connsiteX0" y="connsiteY0"/>
                </a:cxn>
                <a:cxn ang="0">
                  <a:pos x="connsiteX1" y="connsiteY1"/>
                </a:cxn>
                <a:cxn ang="0">
                  <a:pos x="connsiteX2" y="connsiteY2"/>
                </a:cxn>
              </a:cxnLst>
              <a:rect l="l" t="t" r="r" b="b"/>
              <a:pathLst>
                <a:path w="1083786" h="1255776">
                  <a:moveTo>
                    <a:pt x="0" y="0"/>
                  </a:moveTo>
                  <a:cubicBezTo>
                    <a:pt x="467360" y="218440"/>
                    <a:pt x="934720" y="436880"/>
                    <a:pt x="1060704" y="646176"/>
                  </a:cubicBezTo>
                  <a:cubicBezTo>
                    <a:pt x="1186688" y="855472"/>
                    <a:pt x="755904" y="1255776"/>
                    <a:pt x="755904" y="1255776"/>
                  </a:cubicBezTo>
                </a:path>
              </a:pathLst>
            </a:custGeom>
            <a:noFill/>
            <a:ln w="57150" cmpd="tri">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0" name="Freeform 49"/>
            <p:cNvSpPr/>
            <p:nvPr/>
          </p:nvSpPr>
          <p:spPr>
            <a:xfrm>
              <a:off x="3808042" y="1603249"/>
              <a:ext cx="1115631" cy="1506428"/>
            </a:xfrm>
            <a:custGeom>
              <a:avLst/>
              <a:gdLst>
                <a:gd name="connsiteX0" fmla="*/ 0 w 1083786"/>
                <a:gd name="connsiteY0" fmla="*/ 0 h 1255776"/>
                <a:gd name="connsiteX1" fmla="*/ 1060704 w 1083786"/>
                <a:gd name="connsiteY1" fmla="*/ 646176 h 1255776"/>
                <a:gd name="connsiteX2" fmla="*/ 755904 w 1083786"/>
                <a:gd name="connsiteY2" fmla="*/ 1255776 h 1255776"/>
              </a:gdLst>
              <a:ahLst/>
              <a:cxnLst>
                <a:cxn ang="0">
                  <a:pos x="connsiteX0" y="connsiteY0"/>
                </a:cxn>
                <a:cxn ang="0">
                  <a:pos x="connsiteX1" y="connsiteY1"/>
                </a:cxn>
                <a:cxn ang="0">
                  <a:pos x="connsiteX2" y="connsiteY2"/>
                </a:cxn>
              </a:cxnLst>
              <a:rect l="l" t="t" r="r" b="b"/>
              <a:pathLst>
                <a:path w="1083786" h="1255776">
                  <a:moveTo>
                    <a:pt x="0" y="0"/>
                  </a:moveTo>
                  <a:cubicBezTo>
                    <a:pt x="467360" y="218440"/>
                    <a:pt x="934720" y="436880"/>
                    <a:pt x="1060704" y="646176"/>
                  </a:cubicBezTo>
                  <a:cubicBezTo>
                    <a:pt x="1186688" y="855472"/>
                    <a:pt x="755904" y="1255776"/>
                    <a:pt x="755904" y="1255776"/>
                  </a:cubicBezTo>
                </a:path>
              </a:pathLst>
            </a:custGeom>
            <a:noFill/>
            <a:ln w="57150" cmpd="tri">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1" name="Freeform 50"/>
            <p:cNvSpPr/>
            <p:nvPr/>
          </p:nvSpPr>
          <p:spPr>
            <a:xfrm>
              <a:off x="3724005" y="1700079"/>
              <a:ext cx="987747" cy="3927190"/>
            </a:xfrm>
            <a:custGeom>
              <a:avLst/>
              <a:gdLst>
                <a:gd name="connsiteX0" fmla="*/ 0 w 1083786"/>
                <a:gd name="connsiteY0" fmla="*/ 0 h 1255776"/>
                <a:gd name="connsiteX1" fmla="*/ 1060704 w 1083786"/>
                <a:gd name="connsiteY1" fmla="*/ 646176 h 1255776"/>
                <a:gd name="connsiteX2" fmla="*/ 755904 w 1083786"/>
                <a:gd name="connsiteY2" fmla="*/ 1255776 h 1255776"/>
              </a:gdLst>
              <a:ahLst/>
              <a:cxnLst>
                <a:cxn ang="0">
                  <a:pos x="connsiteX0" y="connsiteY0"/>
                </a:cxn>
                <a:cxn ang="0">
                  <a:pos x="connsiteX1" y="connsiteY1"/>
                </a:cxn>
                <a:cxn ang="0">
                  <a:pos x="connsiteX2" y="connsiteY2"/>
                </a:cxn>
              </a:cxnLst>
              <a:rect l="l" t="t" r="r" b="b"/>
              <a:pathLst>
                <a:path w="1083786" h="1255776">
                  <a:moveTo>
                    <a:pt x="0" y="0"/>
                  </a:moveTo>
                  <a:cubicBezTo>
                    <a:pt x="467360" y="218440"/>
                    <a:pt x="934720" y="436880"/>
                    <a:pt x="1060704" y="646176"/>
                  </a:cubicBezTo>
                  <a:cubicBezTo>
                    <a:pt x="1186688" y="855472"/>
                    <a:pt x="755904" y="1255776"/>
                    <a:pt x="755904" y="1255776"/>
                  </a:cubicBezTo>
                </a:path>
              </a:pathLst>
            </a:custGeom>
            <a:noFill/>
            <a:ln w="57150" cmpd="tri">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2" name="Freeform 51"/>
            <p:cNvSpPr/>
            <p:nvPr/>
          </p:nvSpPr>
          <p:spPr>
            <a:xfrm>
              <a:off x="4365858" y="2993798"/>
              <a:ext cx="675956" cy="1547700"/>
            </a:xfrm>
            <a:custGeom>
              <a:avLst/>
              <a:gdLst>
                <a:gd name="connsiteX0" fmla="*/ 60960 w 622055"/>
                <a:gd name="connsiteY0" fmla="*/ 0 h 1548384"/>
                <a:gd name="connsiteX1" fmla="*/ 621792 w 622055"/>
                <a:gd name="connsiteY1" fmla="*/ 987552 h 1548384"/>
                <a:gd name="connsiteX2" fmla="*/ 0 w 622055"/>
                <a:gd name="connsiteY2" fmla="*/ 1548384 h 1548384"/>
              </a:gdLst>
              <a:ahLst/>
              <a:cxnLst>
                <a:cxn ang="0">
                  <a:pos x="connsiteX0" y="connsiteY0"/>
                </a:cxn>
                <a:cxn ang="0">
                  <a:pos x="connsiteX1" y="connsiteY1"/>
                </a:cxn>
                <a:cxn ang="0">
                  <a:pos x="connsiteX2" y="connsiteY2"/>
                </a:cxn>
              </a:cxnLst>
              <a:rect l="l" t="t" r="r" b="b"/>
              <a:pathLst>
                <a:path w="622055" h="1548384">
                  <a:moveTo>
                    <a:pt x="60960" y="0"/>
                  </a:moveTo>
                  <a:cubicBezTo>
                    <a:pt x="346456" y="364744"/>
                    <a:pt x="631952" y="729488"/>
                    <a:pt x="621792" y="987552"/>
                  </a:cubicBezTo>
                  <a:cubicBezTo>
                    <a:pt x="611632" y="1245616"/>
                    <a:pt x="0" y="1548384"/>
                    <a:pt x="0" y="1548384"/>
                  </a:cubicBezTo>
                </a:path>
              </a:pathLst>
            </a:custGeom>
            <a:noFill/>
            <a:ln w="47625" cmpd="tri">
              <a:solidFill>
                <a:schemeClr val="accent1"/>
              </a:solidFill>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3" name="Freeform 52"/>
            <p:cNvSpPr/>
            <p:nvPr/>
          </p:nvSpPr>
          <p:spPr>
            <a:xfrm>
              <a:off x="4365858" y="3146187"/>
              <a:ext cx="828197" cy="2638234"/>
            </a:xfrm>
            <a:custGeom>
              <a:avLst/>
              <a:gdLst>
                <a:gd name="connsiteX0" fmla="*/ 60960 w 622055"/>
                <a:gd name="connsiteY0" fmla="*/ 0 h 1548384"/>
                <a:gd name="connsiteX1" fmla="*/ 621792 w 622055"/>
                <a:gd name="connsiteY1" fmla="*/ 987552 h 1548384"/>
                <a:gd name="connsiteX2" fmla="*/ 0 w 622055"/>
                <a:gd name="connsiteY2" fmla="*/ 1548384 h 1548384"/>
              </a:gdLst>
              <a:ahLst/>
              <a:cxnLst>
                <a:cxn ang="0">
                  <a:pos x="connsiteX0" y="connsiteY0"/>
                </a:cxn>
                <a:cxn ang="0">
                  <a:pos x="connsiteX1" y="connsiteY1"/>
                </a:cxn>
                <a:cxn ang="0">
                  <a:pos x="connsiteX2" y="connsiteY2"/>
                </a:cxn>
              </a:cxnLst>
              <a:rect l="l" t="t" r="r" b="b"/>
              <a:pathLst>
                <a:path w="622055" h="1548384">
                  <a:moveTo>
                    <a:pt x="60960" y="0"/>
                  </a:moveTo>
                  <a:cubicBezTo>
                    <a:pt x="346456" y="364744"/>
                    <a:pt x="631952" y="729488"/>
                    <a:pt x="621792" y="987552"/>
                  </a:cubicBezTo>
                  <a:cubicBezTo>
                    <a:pt x="611632" y="1245616"/>
                    <a:pt x="0" y="1548384"/>
                    <a:pt x="0" y="1548384"/>
                  </a:cubicBezTo>
                </a:path>
              </a:pathLst>
            </a:custGeom>
            <a:noFill/>
            <a:ln w="47625" cmpd="tri">
              <a:solidFill>
                <a:schemeClr val="accent1"/>
              </a:solidFill>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4" name="Freeform 53"/>
            <p:cNvSpPr/>
            <p:nvPr/>
          </p:nvSpPr>
          <p:spPr>
            <a:xfrm>
              <a:off x="4224577" y="4346250"/>
              <a:ext cx="783134" cy="1646118"/>
            </a:xfrm>
            <a:custGeom>
              <a:avLst/>
              <a:gdLst>
                <a:gd name="connsiteX0" fmla="*/ 0 w 783337"/>
                <a:gd name="connsiteY0" fmla="*/ 0 h 1645920"/>
                <a:gd name="connsiteX1" fmla="*/ 780288 w 783337"/>
                <a:gd name="connsiteY1" fmla="*/ 755904 h 1645920"/>
                <a:gd name="connsiteX2" fmla="*/ 219456 w 783337"/>
                <a:gd name="connsiteY2" fmla="*/ 1645920 h 1645920"/>
              </a:gdLst>
              <a:ahLst/>
              <a:cxnLst>
                <a:cxn ang="0">
                  <a:pos x="connsiteX0" y="connsiteY0"/>
                </a:cxn>
                <a:cxn ang="0">
                  <a:pos x="connsiteX1" y="connsiteY1"/>
                </a:cxn>
                <a:cxn ang="0">
                  <a:pos x="connsiteX2" y="connsiteY2"/>
                </a:cxn>
              </a:cxnLst>
              <a:rect l="l" t="t" r="r" b="b"/>
              <a:pathLst>
                <a:path w="783337" h="1645920">
                  <a:moveTo>
                    <a:pt x="0" y="0"/>
                  </a:moveTo>
                  <a:cubicBezTo>
                    <a:pt x="371856" y="240792"/>
                    <a:pt x="743712" y="481584"/>
                    <a:pt x="780288" y="755904"/>
                  </a:cubicBezTo>
                  <a:cubicBezTo>
                    <a:pt x="816864" y="1030224"/>
                    <a:pt x="518160" y="1338072"/>
                    <a:pt x="219456" y="1645920"/>
                  </a:cubicBezTo>
                </a:path>
              </a:pathLst>
            </a:custGeom>
            <a:noFill/>
            <a:ln w="47625" cmpd="tri">
              <a:solidFill>
                <a:schemeClr val="accent1"/>
              </a:solidFill>
              <a:headEnd type="stealth" w="med" len="med"/>
              <a:tailEnd type="stealth" w="med" len="med"/>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5134" name="Rectangle 32"/>
          <p:cNvSpPr>
            <a:spLocks noChangeArrowheads="1"/>
          </p:cNvSpPr>
          <p:nvPr/>
        </p:nvSpPr>
        <p:spPr bwMode="auto">
          <a:xfrm>
            <a:off x="2354263" y="238126"/>
            <a:ext cx="7789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chemeClr val="tx2"/>
                </a:solidFill>
                <a:latin typeface="Arial" panose="020B0604020202020204" pitchFamily="34" charset="0"/>
              </a:rPr>
              <a:t>Natural processes that influence biodiversity</a:t>
            </a:r>
          </a:p>
        </p:txBody>
      </p:sp>
    </p:spTree>
    <p:extLst>
      <p:ext uri="{BB962C8B-B14F-4D97-AF65-F5344CB8AC3E}">
        <p14:creationId xmlns:p14="http://schemas.microsoft.com/office/powerpoint/2010/main" val="25279781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xEl>
                                              <p:pRg st="2" end="2"/>
                                            </p:txEl>
                                          </p:spTgt>
                                        </p:tgtEl>
                                        <p:attrNameLst>
                                          <p:attrName>style.visibility</p:attrName>
                                        </p:attrNameLst>
                                      </p:cBhvr>
                                      <p:to>
                                        <p:strVal val="visible"/>
                                      </p:to>
                                    </p:set>
                                    <p:animEffect transition="in" filter="fade">
                                      <p:cBhvr>
                                        <p:cTn id="7" dur="250"/>
                                        <p:tgtEl>
                                          <p:spTgt spid="4098">
                                            <p:txEl>
                                              <p:pRg st="2" end="2"/>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4103"/>
                                        </p:tgtEl>
                                        <p:attrNameLst>
                                          <p:attrName>style.visibility</p:attrName>
                                        </p:attrNameLst>
                                      </p:cBhvr>
                                      <p:to>
                                        <p:strVal val="visible"/>
                                      </p:to>
                                    </p:set>
                                    <p:animEffect transition="in" filter="fade">
                                      <p:cBhvr>
                                        <p:cTn id="10" dur="250"/>
                                        <p:tgtEl>
                                          <p:spTgt spid="410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098">
                                            <p:txEl>
                                              <p:pRg st="5" end="5"/>
                                            </p:txEl>
                                          </p:spTgt>
                                        </p:tgtEl>
                                        <p:attrNameLst>
                                          <p:attrName>style.visibility</p:attrName>
                                        </p:attrNameLst>
                                      </p:cBhvr>
                                      <p:to>
                                        <p:strVal val="visible"/>
                                      </p:to>
                                    </p:set>
                                    <p:animEffect transition="in" filter="fade">
                                      <p:cBhvr>
                                        <p:cTn id="15" dur="250"/>
                                        <p:tgtEl>
                                          <p:spTgt spid="4098">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098">
                                            <p:txEl>
                                              <p:pRg st="6" end="6"/>
                                            </p:txEl>
                                          </p:spTgt>
                                        </p:tgtEl>
                                        <p:attrNameLst>
                                          <p:attrName>style.visibility</p:attrName>
                                        </p:attrNameLst>
                                      </p:cBhvr>
                                      <p:to>
                                        <p:strVal val="visible"/>
                                      </p:to>
                                    </p:set>
                                    <p:animEffect transition="in" filter="fade">
                                      <p:cBhvr>
                                        <p:cTn id="18" dur="250"/>
                                        <p:tgtEl>
                                          <p:spTgt spid="4098">
                                            <p:txEl>
                                              <p:pRg st="6" end="6"/>
                                            </p:txEl>
                                          </p:spTgt>
                                        </p:tgtEl>
                                      </p:cBhvr>
                                    </p:animEffect>
                                  </p:childTnLst>
                                </p:cTn>
                              </p:par>
                              <p:par>
                                <p:cTn id="19" presetID="10" presetClass="entr" presetSubtype="0" fill="hold" nodeType="withEffect">
                                  <p:stCondLst>
                                    <p:cond delay="500"/>
                                  </p:stCondLst>
                                  <p:childTnLst>
                                    <p:set>
                                      <p:cBhvr>
                                        <p:cTn id="20" dur="1" fill="hold">
                                          <p:stCondLst>
                                            <p:cond delay="0"/>
                                          </p:stCondLst>
                                        </p:cTn>
                                        <p:tgtEl>
                                          <p:spTgt spid="4104"/>
                                        </p:tgtEl>
                                        <p:attrNameLst>
                                          <p:attrName>style.visibility</p:attrName>
                                        </p:attrNameLst>
                                      </p:cBhvr>
                                      <p:to>
                                        <p:strVal val="visible"/>
                                      </p:to>
                                    </p:set>
                                    <p:animEffect transition="in" filter="fade">
                                      <p:cBhvr>
                                        <p:cTn id="21" dur="500"/>
                                        <p:tgtEl>
                                          <p:spTgt spid="4104"/>
                                        </p:tgtEl>
                                      </p:cBhvr>
                                    </p:animEffect>
                                  </p:childTnLst>
                                </p:cTn>
                              </p:par>
                              <p:par>
                                <p:cTn id="22" presetID="10" presetClass="entr" presetSubtype="0" fill="hold" nodeType="withEffect">
                                  <p:stCondLst>
                                    <p:cond delay="1500"/>
                                  </p:stCondLst>
                                  <p:childTnLst>
                                    <p:set>
                                      <p:cBhvr>
                                        <p:cTn id="23" dur="1" fill="hold">
                                          <p:stCondLst>
                                            <p:cond delay="0"/>
                                          </p:stCondLst>
                                        </p:cTn>
                                        <p:tgtEl>
                                          <p:spTgt spid="4105"/>
                                        </p:tgtEl>
                                        <p:attrNameLst>
                                          <p:attrName>style.visibility</p:attrName>
                                        </p:attrNameLst>
                                      </p:cBhvr>
                                      <p:to>
                                        <p:strVal val="visible"/>
                                      </p:to>
                                    </p:set>
                                    <p:animEffect transition="in" filter="fade">
                                      <p:cBhvr>
                                        <p:cTn id="24" dur="500"/>
                                        <p:tgtEl>
                                          <p:spTgt spid="4105"/>
                                        </p:tgtEl>
                                      </p:cBhvr>
                                    </p:animEffect>
                                  </p:childTnLst>
                                </p:cTn>
                              </p:par>
                              <p:par>
                                <p:cTn id="25" presetID="10" presetClass="entr" presetSubtype="0" fill="hold" nodeType="withEffect">
                                  <p:stCondLst>
                                    <p:cond delay="2500"/>
                                  </p:stCondLst>
                                  <p:childTnLst>
                                    <p:set>
                                      <p:cBhvr>
                                        <p:cTn id="26" dur="1" fill="hold">
                                          <p:stCondLst>
                                            <p:cond delay="0"/>
                                          </p:stCondLst>
                                        </p:cTn>
                                        <p:tgtEl>
                                          <p:spTgt spid="4106"/>
                                        </p:tgtEl>
                                        <p:attrNameLst>
                                          <p:attrName>style.visibility</p:attrName>
                                        </p:attrNameLst>
                                      </p:cBhvr>
                                      <p:to>
                                        <p:strVal val="visible"/>
                                      </p:to>
                                    </p:set>
                                    <p:animEffect transition="in" filter="fade">
                                      <p:cBhvr>
                                        <p:cTn id="27" dur="500"/>
                                        <p:tgtEl>
                                          <p:spTgt spid="4106"/>
                                        </p:tgtEl>
                                      </p:cBhvr>
                                    </p:animEffect>
                                  </p:childTnLst>
                                </p:cTn>
                              </p:par>
                              <p:par>
                                <p:cTn id="28" presetID="10" presetClass="exit" presetSubtype="0" fill="hold" nodeType="withEffect">
                                  <p:stCondLst>
                                    <p:cond delay="0"/>
                                  </p:stCondLst>
                                  <p:childTnLst>
                                    <p:animEffect transition="out" filter="fade">
                                      <p:cBhvr>
                                        <p:cTn id="29" dur="250"/>
                                        <p:tgtEl>
                                          <p:spTgt spid="4103"/>
                                        </p:tgtEl>
                                      </p:cBhvr>
                                    </p:animEffect>
                                    <p:set>
                                      <p:cBhvr>
                                        <p:cTn id="30" dur="1" fill="hold">
                                          <p:stCondLst>
                                            <p:cond delay="249"/>
                                          </p:stCondLst>
                                        </p:cTn>
                                        <p:tgtEl>
                                          <p:spTgt spid="4103"/>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xit" presetSubtype="0" fill="hold" nodeType="clickEffect">
                                  <p:stCondLst>
                                    <p:cond delay="0"/>
                                  </p:stCondLst>
                                  <p:childTnLst>
                                    <p:animEffect transition="out" filter="fade">
                                      <p:cBhvr>
                                        <p:cTn id="34" dur="250"/>
                                        <p:tgtEl>
                                          <p:spTgt spid="4104"/>
                                        </p:tgtEl>
                                      </p:cBhvr>
                                    </p:animEffect>
                                    <p:set>
                                      <p:cBhvr>
                                        <p:cTn id="35" dur="1" fill="hold">
                                          <p:stCondLst>
                                            <p:cond delay="249"/>
                                          </p:stCondLst>
                                        </p:cTn>
                                        <p:tgtEl>
                                          <p:spTgt spid="410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250"/>
                                        <p:tgtEl>
                                          <p:spTgt spid="4105"/>
                                        </p:tgtEl>
                                      </p:cBhvr>
                                    </p:animEffect>
                                    <p:set>
                                      <p:cBhvr>
                                        <p:cTn id="38" dur="1" fill="hold">
                                          <p:stCondLst>
                                            <p:cond delay="249"/>
                                          </p:stCondLst>
                                        </p:cTn>
                                        <p:tgtEl>
                                          <p:spTgt spid="410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250"/>
                                        <p:tgtEl>
                                          <p:spTgt spid="4106"/>
                                        </p:tgtEl>
                                      </p:cBhvr>
                                    </p:animEffect>
                                    <p:set>
                                      <p:cBhvr>
                                        <p:cTn id="41" dur="1" fill="hold">
                                          <p:stCondLst>
                                            <p:cond delay="249"/>
                                          </p:stCondLst>
                                        </p:cTn>
                                        <p:tgtEl>
                                          <p:spTgt spid="4106"/>
                                        </p:tgtEl>
                                        <p:attrNameLst>
                                          <p:attrName>style.visibility</p:attrName>
                                        </p:attrNameLst>
                                      </p:cBhvr>
                                      <p:to>
                                        <p:strVal val="hidden"/>
                                      </p:to>
                                    </p:set>
                                  </p:childTnLst>
                                </p:cTn>
                              </p:par>
                              <p:par>
                                <p:cTn id="42" presetID="10" presetClass="entr" presetSubtype="0" fill="hold" nodeType="withEffect">
                                  <p:stCondLst>
                                    <p:cond delay="750"/>
                                  </p:stCondLst>
                                  <p:childTnLst>
                                    <p:set>
                                      <p:cBhvr>
                                        <p:cTn id="43" dur="1" fill="hold">
                                          <p:stCondLst>
                                            <p:cond delay="0"/>
                                          </p:stCondLst>
                                        </p:cTn>
                                        <p:tgtEl>
                                          <p:spTgt spid="4107"/>
                                        </p:tgtEl>
                                        <p:attrNameLst>
                                          <p:attrName>style.visibility</p:attrName>
                                        </p:attrNameLst>
                                      </p:cBhvr>
                                      <p:to>
                                        <p:strVal val="visible"/>
                                      </p:to>
                                    </p:set>
                                    <p:animEffect transition="in" filter="fade">
                                      <p:cBhvr>
                                        <p:cTn id="44" dur="500"/>
                                        <p:tgtEl>
                                          <p:spTgt spid="4107"/>
                                        </p:tgtEl>
                                      </p:cBhvr>
                                    </p:animEffect>
                                  </p:childTnLst>
                                </p:cTn>
                              </p:par>
                              <p:par>
                                <p:cTn id="45" presetID="10" presetClass="entr" presetSubtype="0" fill="hold" nodeType="withEffect">
                                  <p:stCondLst>
                                    <p:cond delay="1500"/>
                                  </p:stCondLst>
                                  <p:childTnLst>
                                    <p:set>
                                      <p:cBhvr>
                                        <p:cTn id="46" dur="1" fill="hold">
                                          <p:stCondLst>
                                            <p:cond delay="0"/>
                                          </p:stCondLst>
                                        </p:cTn>
                                        <p:tgtEl>
                                          <p:spTgt spid="4108"/>
                                        </p:tgtEl>
                                        <p:attrNameLst>
                                          <p:attrName>style.visibility</p:attrName>
                                        </p:attrNameLst>
                                      </p:cBhvr>
                                      <p:to>
                                        <p:strVal val="visible"/>
                                      </p:to>
                                    </p:set>
                                    <p:animEffect transition="in" filter="fade">
                                      <p:cBhvr>
                                        <p:cTn id="47" dur="500"/>
                                        <p:tgtEl>
                                          <p:spTgt spid="4108"/>
                                        </p:tgtEl>
                                      </p:cBhvr>
                                    </p:animEffect>
                                  </p:childTnLst>
                                </p:cTn>
                              </p:par>
                              <p:par>
                                <p:cTn id="48" presetID="10" presetClass="entr" presetSubtype="0" fill="hold" nodeType="withEffect">
                                  <p:stCondLst>
                                    <p:cond delay="0"/>
                                  </p:stCondLst>
                                  <p:childTnLst>
                                    <p:set>
                                      <p:cBhvr>
                                        <p:cTn id="49" dur="1" fill="hold">
                                          <p:stCondLst>
                                            <p:cond delay="0"/>
                                          </p:stCondLst>
                                        </p:cTn>
                                        <p:tgtEl>
                                          <p:spTgt spid="4098">
                                            <p:txEl>
                                              <p:pRg st="9" end="9"/>
                                            </p:txEl>
                                          </p:spTgt>
                                        </p:tgtEl>
                                        <p:attrNameLst>
                                          <p:attrName>style.visibility</p:attrName>
                                        </p:attrNameLst>
                                      </p:cBhvr>
                                      <p:to>
                                        <p:strVal val="visible"/>
                                      </p:to>
                                    </p:set>
                                    <p:animEffect transition="in" filter="fade">
                                      <p:cBhvr>
                                        <p:cTn id="50" dur="250"/>
                                        <p:tgtEl>
                                          <p:spTgt spid="4098">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098">
                                            <p:txEl>
                                              <p:pRg st="10" end="10"/>
                                            </p:txEl>
                                          </p:spTgt>
                                        </p:tgtEl>
                                        <p:attrNameLst>
                                          <p:attrName>style.visibility</p:attrName>
                                        </p:attrNameLst>
                                      </p:cBhvr>
                                      <p:to>
                                        <p:strVal val="visible"/>
                                      </p:to>
                                    </p:set>
                                    <p:animEffect transition="in" filter="fade">
                                      <p:cBhvr>
                                        <p:cTn id="53" dur="250"/>
                                        <p:tgtEl>
                                          <p:spTgt spid="4098">
                                            <p:txEl>
                                              <p:pRg st="10" end="10"/>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098">
                                            <p:txEl>
                                              <p:pRg st="13" end="13"/>
                                            </p:txEl>
                                          </p:spTgt>
                                        </p:tgtEl>
                                        <p:attrNameLst>
                                          <p:attrName>style.visibility</p:attrName>
                                        </p:attrNameLst>
                                      </p:cBhvr>
                                      <p:to>
                                        <p:strVal val="visible"/>
                                      </p:to>
                                    </p:set>
                                    <p:animEffect transition="in" filter="fade">
                                      <p:cBhvr>
                                        <p:cTn id="58" dur="250"/>
                                        <p:tgtEl>
                                          <p:spTgt spid="4098">
                                            <p:txEl>
                                              <p:pRg st="13" end="13"/>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4098">
                                            <p:txEl>
                                              <p:pRg st="14" end="14"/>
                                            </p:txEl>
                                          </p:spTgt>
                                        </p:tgtEl>
                                        <p:attrNameLst>
                                          <p:attrName>style.visibility</p:attrName>
                                        </p:attrNameLst>
                                      </p:cBhvr>
                                      <p:to>
                                        <p:strVal val="visible"/>
                                      </p:to>
                                    </p:set>
                                    <p:animEffect transition="in" filter="fade">
                                      <p:cBhvr>
                                        <p:cTn id="61" dur="250"/>
                                        <p:tgtEl>
                                          <p:spTgt spid="4098">
                                            <p:txEl>
                                              <p:pRg st="14" end="14"/>
                                            </p:txEl>
                                          </p:spTgt>
                                        </p:tgtEl>
                                      </p:cBhvr>
                                    </p:animEffect>
                                  </p:childTnLst>
                                </p:cTn>
                              </p:par>
                              <p:par>
                                <p:cTn id="62" presetID="10" presetClass="entr" presetSubtype="0" fill="hold" nodeType="withEffect">
                                  <p:stCondLst>
                                    <p:cond delay="750"/>
                                  </p:stCondLst>
                                  <p:childTnLst>
                                    <p:set>
                                      <p:cBhvr>
                                        <p:cTn id="63" dur="1" fill="hold">
                                          <p:stCondLst>
                                            <p:cond delay="0"/>
                                          </p:stCondLst>
                                        </p:cTn>
                                        <p:tgtEl>
                                          <p:spTgt spid="4110"/>
                                        </p:tgtEl>
                                        <p:attrNameLst>
                                          <p:attrName>style.visibility</p:attrName>
                                        </p:attrNameLst>
                                      </p:cBhvr>
                                      <p:to>
                                        <p:strVal val="visible"/>
                                      </p:to>
                                    </p:set>
                                    <p:animEffect transition="in" filter="fade">
                                      <p:cBhvr>
                                        <p:cTn id="64" dur="500"/>
                                        <p:tgtEl>
                                          <p:spTgt spid="4110"/>
                                        </p:tgtEl>
                                      </p:cBhvr>
                                    </p:animEffect>
                                  </p:childTnLst>
                                </p:cTn>
                              </p:par>
                              <p:par>
                                <p:cTn id="65" presetID="10" presetClass="entr" presetSubtype="0" fill="hold" nodeType="withEffect">
                                  <p:stCondLst>
                                    <p:cond delay="1500"/>
                                  </p:stCondLst>
                                  <p:childTnLst>
                                    <p:set>
                                      <p:cBhvr>
                                        <p:cTn id="66" dur="1" fill="hold">
                                          <p:stCondLst>
                                            <p:cond delay="0"/>
                                          </p:stCondLst>
                                        </p:cTn>
                                        <p:tgtEl>
                                          <p:spTgt spid="4109"/>
                                        </p:tgtEl>
                                        <p:attrNameLst>
                                          <p:attrName>style.visibility</p:attrName>
                                        </p:attrNameLst>
                                      </p:cBhvr>
                                      <p:to>
                                        <p:strVal val="visible"/>
                                      </p:to>
                                    </p:set>
                                    <p:animEffect transition="in" filter="fade">
                                      <p:cBhvr>
                                        <p:cTn id="67" dur="500"/>
                                        <p:tgtEl>
                                          <p:spTgt spid="4109"/>
                                        </p:tgtEl>
                                      </p:cBhvr>
                                    </p:animEffect>
                                  </p:childTnLst>
                                </p:cTn>
                              </p:par>
                              <p:par>
                                <p:cTn id="68" presetID="10" presetClass="entr" presetSubtype="0" fill="hold" nodeType="withEffect">
                                  <p:stCondLst>
                                    <p:cond delay="2500"/>
                                  </p:stCondLst>
                                  <p:childTnLst>
                                    <p:set>
                                      <p:cBhvr>
                                        <p:cTn id="69" dur="1" fill="hold">
                                          <p:stCondLst>
                                            <p:cond delay="0"/>
                                          </p:stCondLst>
                                        </p:cTn>
                                        <p:tgtEl>
                                          <p:spTgt spid="4111"/>
                                        </p:tgtEl>
                                        <p:attrNameLst>
                                          <p:attrName>style.visibility</p:attrName>
                                        </p:attrNameLst>
                                      </p:cBhvr>
                                      <p:to>
                                        <p:strVal val="visible"/>
                                      </p:to>
                                    </p:set>
                                    <p:animEffect transition="in" filter="fade">
                                      <p:cBhvr>
                                        <p:cTn id="70" dur="500"/>
                                        <p:tgtEl>
                                          <p:spTgt spid="4111"/>
                                        </p:tgtEl>
                                      </p:cBhvr>
                                    </p:animEffect>
                                  </p:childTnLst>
                                </p:cTn>
                              </p:par>
                              <p:par>
                                <p:cTn id="71" presetID="10" presetClass="exit" presetSubtype="0" fill="hold" nodeType="withEffect">
                                  <p:stCondLst>
                                    <p:cond delay="0"/>
                                  </p:stCondLst>
                                  <p:childTnLst>
                                    <p:animEffect transition="out" filter="fade">
                                      <p:cBhvr>
                                        <p:cTn id="72" dur="250"/>
                                        <p:tgtEl>
                                          <p:spTgt spid="4107"/>
                                        </p:tgtEl>
                                      </p:cBhvr>
                                    </p:animEffect>
                                    <p:set>
                                      <p:cBhvr>
                                        <p:cTn id="73" dur="1" fill="hold">
                                          <p:stCondLst>
                                            <p:cond delay="249"/>
                                          </p:stCondLst>
                                        </p:cTn>
                                        <p:tgtEl>
                                          <p:spTgt spid="4107"/>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4108"/>
                                        </p:tgtEl>
                                      </p:cBhvr>
                                    </p:animEffect>
                                    <p:set>
                                      <p:cBhvr>
                                        <p:cTn id="76" dur="1" fill="hold">
                                          <p:stCondLst>
                                            <p:cond delay="249"/>
                                          </p:stCondLst>
                                        </p:cTn>
                                        <p:tgtEl>
                                          <p:spTgt spid="4108"/>
                                        </p:tgtEl>
                                        <p:attrNameLst>
                                          <p:attrName>style.visibility</p:attrName>
                                        </p:attrNameLst>
                                      </p:cBhvr>
                                      <p:to>
                                        <p:strVal val="hidden"/>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xit" presetSubtype="0" fill="hold" nodeType="clickEffect">
                                  <p:stCondLst>
                                    <p:cond delay="0"/>
                                  </p:stCondLst>
                                  <p:childTnLst>
                                    <p:animEffect transition="out" filter="fade">
                                      <p:cBhvr>
                                        <p:cTn id="80" dur="250"/>
                                        <p:tgtEl>
                                          <p:spTgt spid="4110"/>
                                        </p:tgtEl>
                                      </p:cBhvr>
                                    </p:animEffect>
                                    <p:set>
                                      <p:cBhvr>
                                        <p:cTn id="81" dur="1" fill="hold">
                                          <p:stCondLst>
                                            <p:cond delay="249"/>
                                          </p:stCondLst>
                                        </p:cTn>
                                        <p:tgtEl>
                                          <p:spTgt spid="4110"/>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250"/>
                                        <p:tgtEl>
                                          <p:spTgt spid="4109"/>
                                        </p:tgtEl>
                                      </p:cBhvr>
                                    </p:animEffect>
                                    <p:set>
                                      <p:cBhvr>
                                        <p:cTn id="84" dur="1" fill="hold">
                                          <p:stCondLst>
                                            <p:cond delay="249"/>
                                          </p:stCondLst>
                                        </p:cTn>
                                        <p:tgtEl>
                                          <p:spTgt spid="4109"/>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250"/>
                                        <p:tgtEl>
                                          <p:spTgt spid="4111"/>
                                        </p:tgtEl>
                                      </p:cBhvr>
                                    </p:animEffect>
                                    <p:set>
                                      <p:cBhvr>
                                        <p:cTn id="87" dur="1" fill="hold">
                                          <p:stCondLst>
                                            <p:cond delay="249"/>
                                          </p:stCondLst>
                                        </p:cTn>
                                        <p:tgtEl>
                                          <p:spTgt spid="4111"/>
                                        </p:tgtEl>
                                        <p:attrNameLst>
                                          <p:attrName>style.visibility</p:attrName>
                                        </p:attrNameLst>
                                      </p:cBhvr>
                                      <p:to>
                                        <p:strVal val="hidden"/>
                                      </p:to>
                                    </p:set>
                                  </p:childTnLst>
                                </p:cTn>
                              </p:par>
                              <p:par>
                                <p:cTn id="88" presetID="22" presetClass="entr" presetSubtype="1" fill="hold" nodeType="withEffect">
                                  <p:stCondLst>
                                    <p:cond delay="750"/>
                                  </p:stCondLst>
                                  <p:childTnLst>
                                    <p:set>
                                      <p:cBhvr>
                                        <p:cTn id="89" dur="1" fill="hold">
                                          <p:stCondLst>
                                            <p:cond delay="0"/>
                                          </p:stCondLst>
                                        </p:cTn>
                                        <p:tgtEl>
                                          <p:spTgt spid="31"/>
                                        </p:tgtEl>
                                        <p:attrNameLst>
                                          <p:attrName>style.visibility</p:attrName>
                                        </p:attrNameLst>
                                      </p:cBhvr>
                                      <p:to>
                                        <p:strVal val="visible"/>
                                      </p:to>
                                    </p:set>
                                    <p:animEffect transition="in" filter="wipe(up)">
                                      <p:cBhvr>
                                        <p:cTn id="90" dur="750"/>
                                        <p:tgtEl>
                                          <p:spTgt spid="31"/>
                                        </p:tgtEl>
                                      </p:cBhvr>
                                    </p:animEffect>
                                  </p:childTnLst>
                                </p:cTn>
                              </p:par>
                              <p:par>
                                <p:cTn id="91" presetID="22" presetClass="entr" presetSubtype="4" fill="hold" nodeType="withEffect">
                                  <p:stCondLst>
                                    <p:cond delay="750"/>
                                  </p:stCondLst>
                                  <p:childTnLst>
                                    <p:set>
                                      <p:cBhvr>
                                        <p:cTn id="92" dur="1" fill="hold">
                                          <p:stCondLst>
                                            <p:cond delay="0"/>
                                          </p:stCondLst>
                                        </p:cTn>
                                        <p:tgtEl>
                                          <p:spTgt spid="32"/>
                                        </p:tgtEl>
                                        <p:attrNameLst>
                                          <p:attrName>style.visibility</p:attrName>
                                        </p:attrNameLst>
                                      </p:cBhvr>
                                      <p:to>
                                        <p:strVal val="visible"/>
                                      </p:to>
                                    </p:set>
                                    <p:animEffect transition="in" filter="wipe(down)">
                                      <p:cBhvr>
                                        <p:cTn id="93"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ss-extinction-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93713"/>
            <a:ext cx="7620000"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ChangeArrowheads="1"/>
          </p:cNvSpPr>
          <p:nvPr/>
        </p:nvSpPr>
        <p:spPr bwMode="auto">
          <a:xfrm>
            <a:off x="8778875" y="2359025"/>
            <a:ext cx="838200" cy="76200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latin typeface="Arial" panose="020B0604020202020204" pitchFamily="34" charset="0"/>
            </a:endParaRPr>
          </a:p>
        </p:txBody>
      </p:sp>
      <p:pic>
        <p:nvPicPr>
          <p:cNvPr id="7" name="Picture 2" descr="http://images.nationalgeographic.com/wpf/media-live/photos/000/010/cache/mass-extinction_1077_600x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651" y="798513"/>
            <a:ext cx="6537325"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http://www.freewebs.com/elenafodder/tre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963" y="338139"/>
            <a:ext cx="42862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4" descr="http://losangelesmover.org/images/la1.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21363" y="1249363"/>
            <a:ext cx="4845050"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6" descr="http://www.sciencephoto.com/image/180709/large/E7701845-Circular_fields-SP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2639" y="3448051"/>
            <a:ext cx="4846637"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4" name="Picture 8" descr="http://www.worldofstock.com/slides/TAN2246.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905000" y="1500189"/>
            <a:ext cx="4349750"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6" name="Picture 10" descr="http://kevinconroysmith.com/wp-content/uploads/2011/09/busy-street.bmp"/>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18213" y="3578225"/>
            <a:ext cx="45910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200582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52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16738"/>
                                        </p:tgtEl>
                                        <p:attrNameLst>
                                          <p:attrName>style.visibility</p:attrName>
                                        </p:attrNameLst>
                                      </p:cBhvr>
                                      <p:to>
                                        <p:strVal val="visible"/>
                                      </p:to>
                                    </p:set>
                                    <p:animEffect transition="in" filter="fade">
                                      <p:cBhvr>
                                        <p:cTn id="19" dur="500"/>
                                        <p:tgtEl>
                                          <p:spTgt spid="116738"/>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6740"/>
                                        </p:tgtEl>
                                        <p:attrNameLst>
                                          <p:attrName>style.visibility</p:attrName>
                                        </p:attrNameLst>
                                      </p:cBhvr>
                                      <p:to>
                                        <p:strVal val="visible"/>
                                      </p:to>
                                    </p:set>
                                    <p:animEffect transition="in" filter="fade">
                                      <p:cBhvr>
                                        <p:cTn id="22" dur="500"/>
                                        <p:tgtEl>
                                          <p:spTgt spid="116740"/>
                                        </p:tgtEl>
                                      </p:cBhvr>
                                    </p:animEffect>
                                  </p:childTnLst>
                                </p:cTn>
                              </p:par>
                              <p:par>
                                <p:cTn id="23" presetID="10" presetClass="entr" presetSubtype="0" fill="hold" nodeType="withEffect">
                                  <p:stCondLst>
                                    <p:cond delay="1700"/>
                                  </p:stCondLst>
                                  <p:childTnLst>
                                    <p:set>
                                      <p:cBhvr>
                                        <p:cTn id="24" dur="1" fill="hold">
                                          <p:stCondLst>
                                            <p:cond delay="0"/>
                                          </p:stCondLst>
                                        </p:cTn>
                                        <p:tgtEl>
                                          <p:spTgt spid="116742"/>
                                        </p:tgtEl>
                                        <p:attrNameLst>
                                          <p:attrName>style.visibility</p:attrName>
                                        </p:attrNameLst>
                                      </p:cBhvr>
                                      <p:to>
                                        <p:strVal val="visible"/>
                                      </p:to>
                                    </p:set>
                                    <p:animEffect transition="in" filter="fade">
                                      <p:cBhvr>
                                        <p:cTn id="25" dur="500"/>
                                        <p:tgtEl>
                                          <p:spTgt spid="116742"/>
                                        </p:tgtEl>
                                      </p:cBhvr>
                                    </p:animEffect>
                                  </p:childTnLst>
                                </p:cTn>
                              </p:par>
                              <p:par>
                                <p:cTn id="26" presetID="42" presetClass="entr" presetSubtype="0" fill="hold" nodeType="withEffect">
                                  <p:stCondLst>
                                    <p:cond delay="3300"/>
                                  </p:stCondLst>
                                  <p:childTnLst>
                                    <p:set>
                                      <p:cBhvr>
                                        <p:cTn id="27" dur="1" fill="hold">
                                          <p:stCondLst>
                                            <p:cond delay="0"/>
                                          </p:stCondLst>
                                        </p:cTn>
                                        <p:tgtEl>
                                          <p:spTgt spid="116744"/>
                                        </p:tgtEl>
                                        <p:attrNameLst>
                                          <p:attrName>style.visibility</p:attrName>
                                        </p:attrNameLst>
                                      </p:cBhvr>
                                      <p:to>
                                        <p:strVal val="visible"/>
                                      </p:to>
                                    </p:set>
                                    <p:animEffect transition="in" filter="fade">
                                      <p:cBhvr>
                                        <p:cTn id="28" dur="1500"/>
                                        <p:tgtEl>
                                          <p:spTgt spid="116744"/>
                                        </p:tgtEl>
                                      </p:cBhvr>
                                    </p:animEffect>
                                    <p:anim calcmode="lin" valueType="num">
                                      <p:cBhvr>
                                        <p:cTn id="29" dur="1500" fill="hold"/>
                                        <p:tgtEl>
                                          <p:spTgt spid="116744"/>
                                        </p:tgtEl>
                                        <p:attrNameLst>
                                          <p:attrName>ppt_x</p:attrName>
                                        </p:attrNameLst>
                                      </p:cBhvr>
                                      <p:tavLst>
                                        <p:tav tm="0">
                                          <p:val>
                                            <p:strVal val="#ppt_x"/>
                                          </p:val>
                                        </p:tav>
                                        <p:tav tm="100000">
                                          <p:val>
                                            <p:strVal val="#ppt_x"/>
                                          </p:val>
                                        </p:tav>
                                      </p:tavLst>
                                    </p:anim>
                                    <p:anim calcmode="lin" valueType="num">
                                      <p:cBhvr>
                                        <p:cTn id="30" dur="1500" fill="hold"/>
                                        <p:tgtEl>
                                          <p:spTgt spid="116744"/>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5100"/>
                                  </p:stCondLst>
                                  <p:childTnLst>
                                    <p:set>
                                      <p:cBhvr>
                                        <p:cTn id="32" dur="1" fill="hold">
                                          <p:stCondLst>
                                            <p:cond delay="0"/>
                                          </p:stCondLst>
                                        </p:cTn>
                                        <p:tgtEl>
                                          <p:spTgt spid="116746"/>
                                        </p:tgtEl>
                                        <p:attrNameLst>
                                          <p:attrName>style.visibility</p:attrName>
                                        </p:attrNameLst>
                                      </p:cBhvr>
                                      <p:to>
                                        <p:strVal val="visible"/>
                                      </p:to>
                                    </p:set>
                                    <p:animEffect transition="in" filter="fade">
                                      <p:cBhvr>
                                        <p:cTn id="33" dur="1400"/>
                                        <p:tgtEl>
                                          <p:spTgt spid="116746"/>
                                        </p:tgtEl>
                                      </p:cBhvr>
                                    </p:animEffect>
                                    <p:anim calcmode="lin" valueType="num">
                                      <p:cBhvr>
                                        <p:cTn id="34" dur="1400" fill="hold"/>
                                        <p:tgtEl>
                                          <p:spTgt spid="116746"/>
                                        </p:tgtEl>
                                        <p:attrNameLst>
                                          <p:attrName>ppt_x</p:attrName>
                                        </p:attrNameLst>
                                      </p:cBhvr>
                                      <p:tavLst>
                                        <p:tav tm="0">
                                          <p:val>
                                            <p:strVal val="#ppt_x"/>
                                          </p:val>
                                        </p:tav>
                                        <p:tav tm="100000">
                                          <p:val>
                                            <p:strVal val="#ppt_x"/>
                                          </p:val>
                                        </p:tav>
                                      </p:tavLst>
                                    </p:anim>
                                    <p:anim calcmode="lin" valueType="num">
                                      <p:cBhvr>
                                        <p:cTn id="35" dur="1400" fill="hold"/>
                                        <p:tgtEl>
                                          <p:spTgt spid="1167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2732088" y="233364"/>
            <a:ext cx="77898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chemeClr val="tx2"/>
                </a:solidFill>
                <a:latin typeface="Arial" panose="020B0604020202020204" pitchFamily="34" charset="0"/>
              </a:rPr>
              <a:t>How do humans alter biodiversity?</a:t>
            </a:r>
          </a:p>
        </p:txBody>
      </p:sp>
      <p:sp>
        <p:nvSpPr>
          <p:cNvPr id="5" name="TextBox 1"/>
          <p:cNvSpPr txBox="1">
            <a:spLocks noChangeArrowheads="1"/>
          </p:cNvSpPr>
          <p:nvPr/>
        </p:nvSpPr>
        <p:spPr bwMode="auto">
          <a:xfrm>
            <a:off x="-180566" y="479451"/>
            <a:ext cx="6490879"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dirty="0">
                <a:latin typeface="Arial" panose="020B0604020202020204" pitchFamily="34" charset="0"/>
              </a:rPr>
              <a:t>	</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-Direct effects </a:t>
            </a:r>
          </a:p>
          <a:p>
            <a:pPr eaLnBrk="1" hangingPunct="1">
              <a:spcBef>
                <a:spcPct val="0"/>
              </a:spcBef>
              <a:buFontTx/>
              <a:buNone/>
            </a:pPr>
            <a:r>
              <a:rPr lang="en-US" altLang="en-US" sz="2400" b="1" dirty="0">
                <a:latin typeface="Arial" panose="020B0604020202020204" pitchFamily="34" charset="0"/>
              </a:rPr>
              <a:t>		-harvesting, removing</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a:r>
            <a:br>
              <a:rPr lang="en-US" altLang="en-US" sz="2400" b="1" dirty="0">
                <a:latin typeface="Arial" panose="020B0604020202020204" pitchFamily="34" charset="0"/>
              </a:rPr>
            </a:br>
            <a:r>
              <a:rPr lang="en-US" altLang="en-US" sz="2400" b="1" dirty="0">
                <a:latin typeface="Arial" panose="020B0604020202020204" pitchFamily="34" charset="0"/>
              </a:rPr>
              <a:t>	-Global change</a:t>
            </a:r>
          </a:p>
          <a:p>
            <a:pPr eaLnBrk="1" hangingPunct="1">
              <a:spcBef>
                <a:spcPct val="0"/>
              </a:spcBef>
              <a:buFontTx/>
              <a:buNone/>
            </a:pPr>
            <a:r>
              <a:rPr lang="en-US" altLang="en-US" sz="2400" b="1" dirty="0">
                <a:latin typeface="Arial" panose="020B0604020202020204" pitchFamily="34" charset="0"/>
              </a:rPr>
              <a:t>		-productivity, disturbance</a:t>
            </a:r>
          </a:p>
          <a:p>
            <a:pPr eaLnBrk="1" hangingPunct="1">
              <a:spcBef>
                <a:spcPct val="0"/>
              </a:spcBef>
              <a:buFontTx/>
              <a:buNone/>
            </a:pPr>
            <a:r>
              <a:rPr lang="en-US" altLang="en-US" sz="2400" b="1" dirty="0">
                <a:latin typeface="Arial" panose="020B0604020202020204" pitchFamily="34" charset="0"/>
              </a:rPr>
              <a:t>		habitat loss/fragmentation</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-Altered interspecific interactions</a:t>
            </a:r>
          </a:p>
          <a:p>
            <a:pPr eaLnBrk="1" hangingPunct="1">
              <a:spcBef>
                <a:spcPct val="0"/>
              </a:spcBef>
              <a:buFontTx/>
              <a:buNone/>
            </a:pPr>
            <a:r>
              <a:rPr lang="en-US" altLang="en-US" sz="2400" b="1" dirty="0">
                <a:latin typeface="Arial" panose="020B0604020202020204" pitchFamily="34" charset="0"/>
              </a:rPr>
              <a:t>		-Introduction of exotic species</a:t>
            </a:r>
          </a:p>
          <a:p>
            <a:pPr eaLnBrk="1" hangingPunct="1">
              <a:spcBef>
                <a:spcPct val="0"/>
              </a:spcBef>
              <a:buFontTx/>
              <a:buNone/>
            </a:pPr>
            <a:r>
              <a:rPr lang="en-US" altLang="en-US" sz="2400" b="1" dirty="0">
                <a:latin typeface="Arial" panose="020B0604020202020204" pitchFamily="34" charset="0"/>
              </a:rPr>
              <a:t>		loss of predators</a:t>
            </a:r>
          </a:p>
          <a:p>
            <a:pPr eaLnBrk="1" hangingPunct="1">
              <a:spcBef>
                <a:spcPct val="0"/>
              </a:spcBef>
              <a:buFontTx/>
              <a:buNone/>
            </a:pPr>
            <a:r>
              <a:rPr lang="en-US" altLang="en-US" sz="2400" b="1" dirty="0">
                <a:latin typeface="Arial" panose="020B0604020202020204" pitchFamily="34" charset="0"/>
              </a:rPr>
              <a:t>		</a:t>
            </a:r>
          </a:p>
        </p:txBody>
      </p:sp>
      <p:pic>
        <p:nvPicPr>
          <p:cNvPr id="512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438" y="762001"/>
            <a:ext cx="26797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96188" y="1957389"/>
            <a:ext cx="2925762" cy="17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89650" y="1100138"/>
            <a:ext cx="3011488"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80289" y="3100388"/>
            <a:ext cx="3005137" cy="200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856538" y="4694239"/>
            <a:ext cx="28067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738938" y="2341564"/>
            <a:ext cx="3103562"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71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25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250"/>
                                        <p:tgtEl>
                                          <p:spTgt spid="5">
                                            <p:txEl>
                                              <p:pRg st="3" end="3"/>
                                            </p:txEl>
                                          </p:spTgt>
                                        </p:tgtEl>
                                      </p:cBhvr>
                                    </p:animEffect>
                                  </p:childTnLst>
                                </p:cTn>
                              </p:par>
                              <p:par>
                                <p:cTn id="11" presetID="10" presetClass="entr" presetSubtype="0" fill="hold" nodeType="withEffect">
                                  <p:stCondLst>
                                    <p:cond delay="75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par>
                                <p:cTn id="14" presetID="10" presetClass="entr" presetSubtype="0" fill="hold" nodeType="withEffect">
                                  <p:stCondLst>
                                    <p:cond delay="1750"/>
                                  </p:stCondLst>
                                  <p:childTnLst>
                                    <p:set>
                                      <p:cBhvr>
                                        <p:cTn id="15" dur="1" fill="hold">
                                          <p:stCondLst>
                                            <p:cond delay="0"/>
                                          </p:stCondLst>
                                        </p:cTn>
                                        <p:tgtEl>
                                          <p:spTgt spid="5125"/>
                                        </p:tgtEl>
                                        <p:attrNameLst>
                                          <p:attrName>style.visibility</p:attrName>
                                        </p:attrNameLst>
                                      </p:cBhvr>
                                      <p:to>
                                        <p:strVal val="visible"/>
                                      </p:to>
                                    </p:set>
                                    <p:animEffect transition="in" filter="fade">
                                      <p:cBhvr>
                                        <p:cTn id="16" dur="500"/>
                                        <p:tgtEl>
                                          <p:spTgt spid="512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250"/>
                                        <p:tgtEl>
                                          <p:spTgt spid="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fade">
                                      <p:cBhvr>
                                        <p:cTn id="24" dur="250"/>
                                        <p:tgtEl>
                                          <p:spTgt spid="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250"/>
                                        <p:tgtEl>
                                          <p:spTgt spid="5">
                                            <p:txEl>
                                              <p:pRg st="8" end="8"/>
                                            </p:txEl>
                                          </p:spTgt>
                                        </p:tgtEl>
                                      </p:cBhvr>
                                    </p:animEffect>
                                  </p:childTnLst>
                                </p:cTn>
                              </p:par>
                              <p:par>
                                <p:cTn id="28" presetID="10" presetClass="exit" presetSubtype="0" fill="hold" nodeType="withEffect">
                                  <p:stCondLst>
                                    <p:cond delay="0"/>
                                  </p:stCondLst>
                                  <p:childTnLst>
                                    <p:animEffect transition="out" filter="fade">
                                      <p:cBhvr>
                                        <p:cTn id="29" dur="250"/>
                                        <p:tgtEl>
                                          <p:spTgt spid="5124"/>
                                        </p:tgtEl>
                                      </p:cBhvr>
                                    </p:animEffect>
                                    <p:set>
                                      <p:cBhvr>
                                        <p:cTn id="30" dur="1" fill="hold">
                                          <p:stCondLst>
                                            <p:cond delay="249"/>
                                          </p:stCondLst>
                                        </p:cTn>
                                        <p:tgtEl>
                                          <p:spTgt spid="512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5125"/>
                                        </p:tgtEl>
                                      </p:cBhvr>
                                    </p:animEffect>
                                    <p:set>
                                      <p:cBhvr>
                                        <p:cTn id="33" dur="1" fill="hold">
                                          <p:stCondLst>
                                            <p:cond delay="249"/>
                                          </p:stCondLst>
                                        </p:cTn>
                                        <p:tgtEl>
                                          <p:spTgt spid="5125"/>
                                        </p:tgtEl>
                                        <p:attrNameLst>
                                          <p:attrName>style.visibility</p:attrName>
                                        </p:attrNameLst>
                                      </p:cBhvr>
                                      <p:to>
                                        <p:strVal val="hidden"/>
                                      </p:to>
                                    </p:set>
                                  </p:childTnLst>
                                </p:cTn>
                              </p:par>
                              <p:par>
                                <p:cTn id="34" presetID="10" presetClass="entr" presetSubtype="0" fill="hold" nodeType="withEffect">
                                  <p:stCondLst>
                                    <p:cond delay="1000"/>
                                  </p:stCondLst>
                                  <p:childTnLst>
                                    <p:set>
                                      <p:cBhvr>
                                        <p:cTn id="35" dur="1" fill="hold">
                                          <p:stCondLst>
                                            <p:cond delay="0"/>
                                          </p:stCondLst>
                                        </p:cTn>
                                        <p:tgtEl>
                                          <p:spTgt spid="5126"/>
                                        </p:tgtEl>
                                        <p:attrNameLst>
                                          <p:attrName>style.visibility</p:attrName>
                                        </p:attrNameLst>
                                      </p:cBhvr>
                                      <p:to>
                                        <p:strVal val="visible"/>
                                      </p:to>
                                    </p:set>
                                    <p:animEffect transition="in" filter="fade">
                                      <p:cBhvr>
                                        <p:cTn id="36" dur="500"/>
                                        <p:tgtEl>
                                          <p:spTgt spid="5126"/>
                                        </p:tgtEl>
                                      </p:cBhvr>
                                    </p:animEffect>
                                  </p:childTnLst>
                                </p:cTn>
                              </p:par>
                              <p:par>
                                <p:cTn id="37" presetID="10" presetClass="entr" presetSubtype="0" fill="hold" nodeType="withEffect">
                                  <p:stCondLst>
                                    <p:cond delay="2250"/>
                                  </p:stCondLst>
                                  <p:childTnLst>
                                    <p:set>
                                      <p:cBhvr>
                                        <p:cTn id="38" dur="1" fill="hold">
                                          <p:stCondLst>
                                            <p:cond delay="0"/>
                                          </p:stCondLst>
                                        </p:cTn>
                                        <p:tgtEl>
                                          <p:spTgt spid="5127"/>
                                        </p:tgtEl>
                                        <p:attrNameLst>
                                          <p:attrName>style.visibility</p:attrName>
                                        </p:attrNameLst>
                                      </p:cBhvr>
                                      <p:to>
                                        <p:strVal val="visible"/>
                                      </p:to>
                                    </p:set>
                                    <p:animEffect transition="in" filter="fade">
                                      <p:cBhvr>
                                        <p:cTn id="39" dur="500"/>
                                        <p:tgtEl>
                                          <p:spTgt spid="512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nodeType="clickEffect">
                                  <p:stCondLst>
                                    <p:cond delay="0"/>
                                  </p:stCondLst>
                                  <p:childTnLst>
                                    <p:animEffect transition="out" filter="fade">
                                      <p:cBhvr>
                                        <p:cTn id="43" dur="250"/>
                                        <p:tgtEl>
                                          <p:spTgt spid="5126"/>
                                        </p:tgtEl>
                                      </p:cBhvr>
                                    </p:animEffect>
                                    <p:set>
                                      <p:cBhvr>
                                        <p:cTn id="44" dur="1" fill="hold">
                                          <p:stCondLst>
                                            <p:cond delay="249"/>
                                          </p:stCondLst>
                                        </p:cTn>
                                        <p:tgtEl>
                                          <p:spTgt spid="512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250"/>
                                        <p:tgtEl>
                                          <p:spTgt spid="5127"/>
                                        </p:tgtEl>
                                      </p:cBhvr>
                                    </p:animEffect>
                                    <p:set>
                                      <p:cBhvr>
                                        <p:cTn id="47" dur="1" fill="hold">
                                          <p:stCondLst>
                                            <p:cond delay="249"/>
                                          </p:stCondLst>
                                        </p:cTn>
                                        <p:tgtEl>
                                          <p:spTgt spid="5127"/>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5">
                                            <p:txEl>
                                              <p:pRg st="12" end="12"/>
                                            </p:txEl>
                                          </p:spTgt>
                                        </p:tgtEl>
                                        <p:attrNameLst>
                                          <p:attrName>style.visibility</p:attrName>
                                        </p:attrNameLst>
                                      </p:cBhvr>
                                      <p:to>
                                        <p:strVal val="visible"/>
                                      </p:to>
                                    </p:set>
                                    <p:animEffect transition="in" filter="fade">
                                      <p:cBhvr>
                                        <p:cTn id="50" dur="250"/>
                                        <p:tgtEl>
                                          <p:spTgt spid="5">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fade">
                                      <p:cBhvr>
                                        <p:cTn id="53" dur="250"/>
                                        <p:tgtEl>
                                          <p:spTgt spid="5">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4" end="14"/>
                                            </p:txEl>
                                          </p:spTgt>
                                        </p:tgtEl>
                                        <p:attrNameLst>
                                          <p:attrName>style.visibility</p:attrName>
                                        </p:attrNameLst>
                                      </p:cBhvr>
                                      <p:to>
                                        <p:strVal val="visible"/>
                                      </p:to>
                                    </p:set>
                                    <p:animEffect transition="in" filter="fade">
                                      <p:cBhvr>
                                        <p:cTn id="56" dur="250"/>
                                        <p:tgtEl>
                                          <p:spTgt spid="5">
                                            <p:txEl>
                                              <p:pRg st="14" end="14"/>
                                            </p:txEl>
                                          </p:spTgt>
                                        </p:tgtEl>
                                      </p:cBhvr>
                                    </p:animEffect>
                                  </p:childTnLst>
                                </p:cTn>
                              </p:par>
                              <p:par>
                                <p:cTn id="57" presetID="10" presetClass="entr" presetSubtype="0" fill="hold" nodeType="withEffect">
                                  <p:stCondLst>
                                    <p:cond delay="1000"/>
                                  </p:stCondLst>
                                  <p:childTnLst>
                                    <p:set>
                                      <p:cBhvr>
                                        <p:cTn id="58" dur="1" fill="hold">
                                          <p:stCondLst>
                                            <p:cond delay="0"/>
                                          </p:stCondLst>
                                        </p:cTn>
                                        <p:tgtEl>
                                          <p:spTgt spid="5130"/>
                                        </p:tgtEl>
                                        <p:attrNameLst>
                                          <p:attrName>style.visibility</p:attrName>
                                        </p:attrNameLst>
                                      </p:cBhvr>
                                      <p:to>
                                        <p:strVal val="visible"/>
                                      </p:to>
                                    </p:set>
                                    <p:animEffect transition="in" filter="fade">
                                      <p:cBhvr>
                                        <p:cTn id="59" dur="500"/>
                                        <p:tgtEl>
                                          <p:spTgt spid="5130"/>
                                        </p:tgtEl>
                                      </p:cBhvr>
                                    </p:animEffect>
                                  </p:childTnLst>
                                </p:cTn>
                              </p:par>
                              <p:par>
                                <p:cTn id="60" presetID="10" presetClass="entr" presetSubtype="0" fill="hold" nodeType="withEffect">
                                  <p:stCondLst>
                                    <p:cond delay="1500"/>
                                  </p:stCondLst>
                                  <p:childTnLst>
                                    <p:set>
                                      <p:cBhvr>
                                        <p:cTn id="61" dur="1" fill="hold">
                                          <p:stCondLst>
                                            <p:cond delay="0"/>
                                          </p:stCondLst>
                                        </p:cTn>
                                        <p:tgtEl>
                                          <p:spTgt spid="5129"/>
                                        </p:tgtEl>
                                        <p:attrNameLst>
                                          <p:attrName>style.visibility</p:attrName>
                                        </p:attrNameLst>
                                      </p:cBhvr>
                                      <p:to>
                                        <p:strVal val="visible"/>
                                      </p:to>
                                    </p:set>
                                    <p:animEffect transition="in" filter="fade">
                                      <p:cBhvr>
                                        <p:cTn id="62" dur="500"/>
                                        <p:tgtEl>
                                          <p:spTgt spid="5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p:cNvPicPr>
          <p:nvPr/>
        </p:nvPicPr>
        <p:blipFill rotWithShape="1">
          <a:blip r:embed="rId3" cstate="email">
            <a:extLst>
              <a:ext uri="{28A0092B-C50C-407E-A947-70E740481C1C}">
                <a14:useLocalDpi xmlns:a14="http://schemas.microsoft.com/office/drawing/2010/main" val="0"/>
              </a:ext>
            </a:extLst>
          </a:blip>
          <a:srcRect t="-1559"/>
          <a:stretch/>
        </p:blipFill>
        <p:spPr bwMode="auto">
          <a:xfrm>
            <a:off x="2106596" y="997528"/>
            <a:ext cx="3190970" cy="445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5"/>
          <p:cNvPicPr>
            <a:picLocks noChangeAspect="1"/>
          </p:cNvPicPr>
          <p:nvPr/>
        </p:nvPicPr>
        <p:blipFill>
          <a:blip r:embed="rId4" cstate="email">
            <a:extLst>
              <a:ext uri="{28A0092B-C50C-407E-A947-70E740481C1C}">
                <a14:useLocalDpi xmlns:a14="http://schemas.microsoft.com/office/drawing/2010/main" val="0"/>
              </a:ext>
            </a:extLst>
          </a:blip>
          <a:srcRect l="-164"/>
          <a:stretch>
            <a:fillRect/>
          </a:stretch>
        </p:blipFill>
        <p:spPr bwMode="auto">
          <a:xfrm>
            <a:off x="2002378" y="1494621"/>
            <a:ext cx="294084" cy="4258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TextBox 1"/>
          <p:cNvSpPr txBox="1">
            <a:spLocks noChangeArrowheads="1"/>
          </p:cNvSpPr>
          <p:nvPr/>
        </p:nvSpPr>
        <p:spPr bwMode="auto">
          <a:xfrm>
            <a:off x="3180162" y="5614989"/>
            <a:ext cx="20762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200" i="1" dirty="0">
                <a:latin typeface="Arial" panose="020B0604020202020204" pitchFamily="34" charset="0"/>
              </a:rPr>
              <a:t>Murphy and Romanuk 2013</a:t>
            </a:r>
          </a:p>
        </p:txBody>
      </p:sp>
      <p:sp>
        <p:nvSpPr>
          <p:cNvPr id="2" name="TextBox 1"/>
          <p:cNvSpPr txBox="1"/>
          <p:nvPr/>
        </p:nvSpPr>
        <p:spPr>
          <a:xfrm>
            <a:off x="1954012" y="239003"/>
            <a:ext cx="4694747" cy="415498"/>
          </a:xfrm>
          <a:prstGeom prst="rect">
            <a:avLst/>
          </a:prstGeom>
          <a:noFill/>
        </p:spPr>
        <p:txBody>
          <a:bodyPr wrap="none" rtlCol="0">
            <a:spAutoFit/>
          </a:bodyPr>
          <a:lstStyle/>
          <a:p>
            <a:r>
              <a:rPr lang="en-US" sz="2100" b="1" dirty="0">
                <a:solidFill>
                  <a:schemeClr val="accent6">
                    <a:lumMod val="75000"/>
                  </a:schemeClr>
                </a:solidFill>
              </a:rPr>
              <a:t>We know that biodiversity is declining….</a:t>
            </a:r>
          </a:p>
        </p:txBody>
      </p:sp>
      <p:pic>
        <p:nvPicPr>
          <p:cNvPr id="9" name="Picture 1"/>
          <p:cNvPicPr>
            <a:picLocks noChangeAspect="1"/>
          </p:cNvPicPr>
          <p:nvPr/>
        </p:nvPicPr>
        <p:blipFill rotWithShape="1">
          <a:blip r:embed="rId5" cstate="email">
            <a:extLst>
              <a:ext uri="{28A0092B-C50C-407E-A947-70E740481C1C}">
                <a14:useLocalDpi xmlns:a14="http://schemas.microsoft.com/office/drawing/2010/main" val="0"/>
              </a:ext>
            </a:extLst>
          </a:blip>
          <a:srcRect b="31359"/>
          <a:stretch/>
        </p:blipFill>
        <p:spPr bwMode="auto">
          <a:xfrm>
            <a:off x="5856231" y="868363"/>
            <a:ext cx="4581126" cy="150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7"/>
          <p:cNvGrpSpPr>
            <a:grpSpLocks/>
          </p:cNvGrpSpPr>
          <p:nvPr/>
        </p:nvGrpSpPr>
        <p:grpSpPr bwMode="auto">
          <a:xfrm>
            <a:off x="5662268" y="4570019"/>
            <a:ext cx="4608568" cy="1858490"/>
            <a:chOff x="4175349" y="468480"/>
            <a:chExt cx="3364030" cy="945885"/>
          </a:xfrm>
        </p:grpSpPr>
        <p:pic>
          <p:nvPicPr>
            <p:cNvPr id="11" name="Picture 5"/>
            <p:cNvPicPr>
              <a:picLocks noChangeAspect="1"/>
            </p:cNvPicPr>
            <p:nvPr/>
          </p:nvPicPr>
          <p:blipFill rotWithShape="1">
            <a:blip r:embed="rId6" cstate="email">
              <a:extLst>
                <a:ext uri="{28A0092B-C50C-407E-A947-70E740481C1C}">
                  <a14:useLocalDpi xmlns:a14="http://schemas.microsoft.com/office/drawing/2010/main" val="0"/>
                </a:ext>
              </a:extLst>
            </a:blip>
            <a:srcRect t="23214" r="33467" b="45569"/>
            <a:stretch/>
          </p:blipFill>
          <p:spPr bwMode="auto">
            <a:xfrm>
              <a:off x="4175349" y="468480"/>
              <a:ext cx="3364030" cy="71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328170" y="1187826"/>
              <a:ext cx="2419400" cy="2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2"/>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791201" y="2708591"/>
            <a:ext cx="4876800" cy="154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965890" y="204846"/>
            <a:ext cx="2327881" cy="461665"/>
          </a:xfrm>
          <a:prstGeom prst="rect">
            <a:avLst/>
          </a:prstGeom>
        </p:spPr>
        <p:txBody>
          <a:bodyPr wrap="none">
            <a:spAutoFit/>
          </a:bodyPr>
          <a:lstStyle/>
          <a:p>
            <a:r>
              <a:rPr lang="en-US" sz="2400" b="1" dirty="0">
                <a:solidFill>
                  <a:schemeClr val="accent1">
                    <a:lumMod val="75000"/>
                  </a:schemeClr>
                </a:solidFill>
              </a:rPr>
              <a:t>….and this is bad</a:t>
            </a:r>
          </a:p>
        </p:txBody>
      </p:sp>
      <p:sp>
        <p:nvSpPr>
          <p:cNvPr id="4" name="Rectangle 3"/>
          <p:cNvSpPr/>
          <p:nvPr/>
        </p:nvSpPr>
        <p:spPr>
          <a:xfrm>
            <a:off x="2789384" y="868364"/>
            <a:ext cx="203195" cy="4123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53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500"/>
                                        <p:tgtEl>
                                          <p:spTgt spid="9"/>
                                        </p:tgtEl>
                                      </p:cBhvr>
                                    </p:animEffect>
                                  </p:childTnLst>
                                </p:cTn>
                              </p:par>
                              <p:par>
                                <p:cTn id="11" presetID="10" presetClass="entr" presetSubtype="0" fill="hold" nodeType="withEffect">
                                  <p:stCondLst>
                                    <p:cond delay="1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500"/>
                                        <p:tgtEl>
                                          <p:spTgt spid="13"/>
                                        </p:tgtEl>
                                      </p:cBhvr>
                                    </p:animEffect>
                                  </p:childTnLst>
                                </p:cTn>
                              </p:par>
                              <p:par>
                                <p:cTn id="14" presetID="10" presetClass="entr" presetSubtype="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787</Words>
  <Application>Microsoft Office PowerPoint</Application>
  <PresentationFormat>Widescreen</PresentationFormat>
  <Paragraphs>214</Paragraphs>
  <Slides>45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MS PGothic</vt:lpstr>
      <vt:lpstr>Arial</vt:lpstr>
      <vt:lpstr>Calibri</vt:lpstr>
      <vt:lpstr>Calibri Light</vt:lpstr>
      <vt:lpstr>Symbol</vt:lpstr>
      <vt:lpstr>Wingdings</vt:lpstr>
      <vt:lpstr>Office Theme</vt:lpstr>
      <vt:lpstr>Quantifying Biodiversity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Quantifying Biodiversity Change in the Anthropocene: Conceptual and Computational Challenges</dc:title>
  <dc:creator>Jonathan Chase</dc:creator>
  <cp:lastModifiedBy>Chase, Jonathan</cp:lastModifiedBy>
  <cp:revision>101</cp:revision>
  <cp:lastPrinted>2016-11-21T07:39:46Z</cp:lastPrinted>
  <dcterms:created xsi:type="dcterms:W3CDTF">2014-11-17T10:19:33Z</dcterms:created>
  <dcterms:modified xsi:type="dcterms:W3CDTF">2020-02-10T04:52:27Z</dcterms:modified>
</cp:coreProperties>
</file>